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4" r:id="rId4"/>
    <p:sldMasterId id="2147483716" r:id="rId5"/>
    <p:sldMasterId id="2147483728" r:id="rId6"/>
    <p:sldMasterId id="2147483740" r:id="rId7"/>
  </p:sldMasterIdLst>
  <p:notesMasterIdLst>
    <p:notesMasterId r:id="rId60"/>
  </p:notesMasterIdLst>
  <p:handoutMasterIdLst>
    <p:handoutMasterId r:id="rId61"/>
  </p:handoutMasterIdLst>
  <p:sldIdLst>
    <p:sldId id="348" r:id="rId8"/>
    <p:sldId id="256" r:id="rId9"/>
    <p:sldId id="301" r:id="rId10"/>
    <p:sldId id="302" r:id="rId11"/>
    <p:sldId id="363" r:id="rId12"/>
    <p:sldId id="308" r:id="rId13"/>
    <p:sldId id="306" r:id="rId14"/>
    <p:sldId id="310" r:id="rId15"/>
    <p:sldId id="371" r:id="rId16"/>
    <p:sldId id="370" r:id="rId17"/>
    <p:sldId id="372" r:id="rId18"/>
    <p:sldId id="312" r:id="rId19"/>
    <p:sldId id="373" r:id="rId20"/>
    <p:sldId id="314" r:id="rId21"/>
    <p:sldId id="374" r:id="rId22"/>
    <p:sldId id="350" r:id="rId23"/>
    <p:sldId id="375" r:id="rId24"/>
    <p:sldId id="376" r:id="rId25"/>
    <p:sldId id="258" r:id="rId26"/>
    <p:sldId id="369" r:id="rId27"/>
    <p:sldId id="318" r:id="rId28"/>
    <p:sldId id="377" r:id="rId29"/>
    <p:sldId id="320" r:id="rId30"/>
    <p:sldId id="364" r:id="rId31"/>
    <p:sldId id="321" r:id="rId32"/>
    <p:sldId id="378" r:id="rId33"/>
    <p:sldId id="323" r:id="rId34"/>
    <p:sldId id="324" r:id="rId35"/>
    <p:sldId id="379" r:id="rId36"/>
    <p:sldId id="362" r:id="rId37"/>
    <p:sldId id="325" r:id="rId38"/>
    <p:sldId id="326" r:id="rId39"/>
    <p:sldId id="365" r:id="rId40"/>
    <p:sldId id="366" r:id="rId41"/>
    <p:sldId id="327" r:id="rId42"/>
    <p:sldId id="328" r:id="rId43"/>
    <p:sldId id="367" r:id="rId44"/>
    <p:sldId id="385" r:id="rId45"/>
    <p:sldId id="332" r:id="rId46"/>
    <p:sldId id="368" r:id="rId47"/>
    <p:sldId id="334" r:id="rId48"/>
    <p:sldId id="335" r:id="rId49"/>
    <p:sldId id="381" r:id="rId50"/>
    <p:sldId id="382" r:id="rId51"/>
    <p:sldId id="380" r:id="rId52"/>
    <p:sldId id="337" r:id="rId53"/>
    <p:sldId id="383" r:id="rId54"/>
    <p:sldId id="339" r:id="rId55"/>
    <p:sldId id="384" r:id="rId56"/>
    <p:sldId id="329" r:id="rId57"/>
    <p:sldId id="340" r:id="rId58"/>
    <p:sldId id="386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4660"/>
  </p:normalViewPr>
  <p:slideViewPr>
    <p:cSldViewPr>
      <p:cViewPr varScale="1">
        <p:scale>
          <a:sx n="85" d="100"/>
          <a:sy n="85" d="100"/>
        </p:scale>
        <p:origin x="12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53275-6603-4BFD-B58D-E2735700901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34A9DC-523D-4F6F-A74E-C4599FB3631E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Define the decision to be made</a:t>
          </a:r>
          <a:endParaRPr lang="en-US" b="1" dirty="0"/>
        </a:p>
      </dgm:t>
    </dgm:pt>
    <dgm:pt modelId="{8256788C-0C64-408C-8F46-2212C1E0A8CB}" type="parTrans" cxnId="{1ABF2B3C-DF9B-423A-8002-2094CE2E0A58}">
      <dgm:prSet/>
      <dgm:spPr/>
      <dgm:t>
        <a:bodyPr/>
        <a:lstStyle/>
        <a:p>
          <a:endParaRPr lang="en-US" b="1"/>
        </a:p>
      </dgm:t>
    </dgm:pt>
    <dgm:pt modelId="{371C48B4-BC69-4805-A93E-2BD54987B0F8}" type="sibTrans" cxnId="{1ABF2B3C-DF9B-423A-8002-2094CE2E0A58}">
      <dgm:prSet/>
      <dgm:spPr/>
      <dgm:t>
        <a:bodyPr/>
        <a:lstStyle/>
        <a:p>
          <a:endParaRPr lang="en-US" b="1"/>
        </a:p>
      </dgm:t>
    </dgm:pt>
    <dgm:pt modelId="{261A1DA8-92C1-4DB3-A9BB-00DFAC0E997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Explore all alternatives</a:t>
          </a:r>
        </a:p>
      </dgm:t>
      <dgm:extLst>
        <a:ext uri="{E40237B7-FDA0-4F09-8148-C483321AD2D9}">
          <dgm14:cNvPr xmlns:dgm14="http://schemas.microsoft.com/office/drawing/2010/diagram" id="0" name="" descr="Define the decision to be made&#10;Explore all alternatives&#10;Choose the best alternative&#10;Act on the decision&#10;Evaluate the solution or decision" title="Systematic Decision-Making graph"/>
        </a:ext>
      </dgm:extLst>
    </dgm:pt>
    <dgm:pt modelId="{7AD4F04C-5EA1-486F-A416-E9217B0751C7}" type="parTrans" cxnId="{41912608-0B8B-420A-8E55-C49B2D3554AD}">
      <dgm:prSet/>
      <dgm:spPr/>
      <dgm:t>
        <a:bodyPr/>
        <a:lstStyle/>
        <a:p>
          <a:endParaRPr lang="en-US" b="1"/>
        </a:p>
      </dgm:t>
    </dgm:pt>
    <dgm:pt modelId="{145AB40C-0676-40D3-A932-C83609ADAD36}" type="sibTrans" cxnId="{41912608-0B8B-420A-8E55-C49B2D3554AD}">
      <dgm:prSet/>
      <dgm:spPr/>
      <dgm:t>
        <a:bodyPr/>
        <a:lstStyle/>
        <a:p>
          <a:endParaRPr lang="en-US" b="1"/>
        </a:p>
      </dgm:t>
    </dgm:pt>
    <dgm:pt modelId="{0405C356-DA4E-413E-88F9-4062D0AF101D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Choose the best alternative</a:t>
          </a:r>
        </a:p>
      </dgm:t>
    </dgm:pt>
    <dgm:pt modelId="{1376A87B-71BE-426E-8B96-1BEC3D6C3C76}" type="parTrans" cxnId="{A763B69A-EDDC-473D-BA68-A5EB6E05EF94}">
      <dgm:prSet/>
      <dgm:spPr/>
      <dgm:t>
        <a:bodyPr/>
        <a:lstStyle/>
        <a:p>
          <a:endParaRPr lang="en-US" b="1"/>
        </a:p>
      </dgm:t>
    </dgm:pt>
    <dgm:pt modelId="{68BAF11A-2950-4715-92E7-7B7D2AC8DA6A}" type="sibTrans" cxnId="{A763B69A-EDDC-473D-BA68-A5EB6E05EF94}">
      <dgm:prSet/>
      <dgm:spPr/>
      <dgm:t>
        <a:bodyPr/>
        <a:lstStyle/>
        <a:p>
          <a:endParaRPr lang="en-US" b="1"/>
        </a:p>
      </dgm:t>
    </dgm:pt>
    <dgm:pt modelId="{D487FD52-C8E0-4C65-86CA-D25EC9553F35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Act on the decision</a:t>
          </a:r>
        </a:p>
      </dgm:t>
    </dgm:pt>
    <dgm:pt modelId="{D6291E4F-7B40-4EF2-9CBD-A2E8C3B671AA}" type="parTrans" cxnId="{A70CB198-8B98-4594-9489-0F881C62C0BA}">
      <dgm:prSet/>
      <dgm:spPr/>
      <dgm:t>
        <a:bodyPr/>
        <a:lstStyle/>
        <a:p>
          <a:endParaRPr lang="en-US" b="1"/>
        </a:p>
      </dgm:t>
    </dgm:pt>
    <dgm:pt modelId="{8B9491E4-B37C-46CF-8976-461EB2D341D8}" type="sibTrans" cxnId="{A70CB198-8B98-4594-9489-0F881C62C0BA}">
      <dgm:prSet/>
      <dgm:spPr/>
      <dgm:t>
        <a:bodyPr/>
        <a:lstStyle/>
        <a:p>
          <a:endParaRPr lang="en-US" b="1"/>
        </a:p>
      </dgm:t>
    </dgm:pt>
    <dgm:pt modelId="{49F5A837-E68C-47B0-848D-482424E1187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Evaluate the solution or decision</a:t>
          </a:r>
          <a:endParaRPr lang="en-US" b="1" dirty="0"/>
        </a:p>
      </dgm:t>
    </dgm:pt>
    <dgm:pt modelId="{21FB6359-6B14-4564-8E6C-23E23C0D4C14}" type="parTrans" cxnId="{B223BE32-6EF8-4431-B9AE-0283161E4844}">
      <dgm:prSet/>
      <dgm:spPr/>
      <dgm:t>
        <a:bodyPr/>
        <a:lstStyle/>
        <a:p>
          <a:endParaRPr lang="en-US" b="1"/>
        </a:p>
      </dgm:t>
    </dgm:pt>
    <dgm:pt modelId="{395A9873-FBDB-4C64-9A5B-D2CCA7CFC4DC}" type="sibTrans" cxnId="{B223BE32-6EF8-4431-B9AE-0283161E4844}">
      <dgm:prSet/>
      <dgm:spPr/>
      <dgm:t>
        <a:bodyPr/>
        <a:lstStyle/>
        <a:p>
          <a:endParaRPr lang="en-US" b="1"/>
        </a:p>
      </dgm:t>
    </dgm:pt>
    <dgm:pt modelId="{082B9831-0036-4FAB-AD4A-A04E0EAB8870}" type="pres">
      <dgm:prSet presAssocID="{85B53275-6603-4BFD-B58D-E273570090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124457-5749-4123-809A-5EB5F5356875}" type="pres">
      <dgm:prSet presAssocID="{49F5A837-E68C-47B0-848D-482424E1187C}" presName="boxAndChildren" presStyleCnt="0"/>
      <dgm:spPr/>
    </dgm:pt>
    <dgm:pt modelId="{B59C1E7B-30AC-4D8B-AD29-13EC0D4EB8A2}" type="pres">
      <dgm:prSet presAssocID="{49F5A837-E68C-47B0-848D-482424E1187C}" presName="parentTextBox" presStyleLbl="node1" presStyleIdx="0" presStyleCnt="5"/>
      <dgm:spPr/>
      <dgm:t>
        <a:bodyPr/>
        <a:lstStyle/>
        <a:p>
          <a:endParaRPr lang="en-US"/>
        </a:p>
      </dgm:t>
    </dgm:pt>
    <dgm:pt modelId="{05EA6E6C-913E-4D52-A19E-80844DED27D0}" type="pres">
      <dgm:prSet presAssocID="{8B9491E4-B37C-46CF-8976-461EB2D341D8}" presName="sp" presStyleCnt="0"/>
      <dgm:spPr/>
    </dgm:pt>
    <dgm:pt modelId="{A8AE84A3-CEEC-4A31-B40B-C2FD487332D3}" type="pres">
      <dgm:prSet presAssocID="{D487FD52-C8E0-4C65-86CA-D25EC9553F35}" presName="arrowAndChildren" presStyleCnt="0"/>
      <dgm:spPr/>
    </dgm:pt>
    <dgm:pt modelId="{3AA62445-F2E6-47CD-A66C-F994D59721B8}" type="pres">
      <dgm:prSet presAssocID="{D487FD52-C8E0-4C65-86CA-D25EC9553F35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4F08E2F3-4367-4A7F-BE30-68BB742843DF}" type="pres">
      <dgm:prSet presAssocID="{68BAF11A-2950-4715-92E7-7B7D2AC8DA6A}" presName="sp" presStyleCnt="0"/>
      <dgm:spPr/>
    </dgm:pt>
    <dgm:pt modelId="{1AFD425F-8DC8-4DF8-9AB2-FAFC09DCD96A}" type="pres">
      <dgm:prSet presAssocID="{0405C356-DA4E-413E-88F9-4062D0AF101D}" presName="arrowAndChildren" presStyleCnt="0"/>
      <dgm:spPr/>
    </dgm:pt>
    <dgm:pt modelId="{7B1B0588-9530-4BD2-BAB7-90178A605DDB}" type="pres">
      <dgm:prSet presAssocID="{0405C356-DA4E-413E-88F9-4062D0AF101D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4DA0B1AE-6F77-46EA-9DFF-FBF033172D67}" type="pres">
      <dgm:prSet presAssocID="{145AB40C-0676-40D3-A932-C83609ADAD36}" presName="sp" presStyleCnt="0"/>
      <dgm:spPr/>
    </dgm:pt>
    <dgm:pt modelId="{60F2988C-7E1A-4011-B1D9-1E7AF3624F0A}" type="pres">
      <dgm:prSet presAssocID="{261A1DA8-92C1-4DB3-A9BB-00DFAC0E9970}" presName="arrowAndChildren" presStyleCnt="0"/>
      <dgm:spPr/>
    </dgm:pt>
    <dgm:pt modelId="{FFA0EA0B-6778-4EC2-B734-54878E31CBBD}" type="pres">
      <dgm:prSet presAssocID="{261A1DA8-92C1-4DB3-A9BB-00DFAC0E9970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419E50D3-67E9-4F94-81A2-F81D3C670DE7}" type="pres">
      <dgm:prSet presAssocID="{371C48B4-BC69-4805-A93E-2BD54987B0F8}" presName="sp" presStyleCnt="0"/>
      <dgm:spPr/>
    </dgm:pt>
    <dgm:pt modelId="{C2D4557F-1C54-419D-A5BF-9C6C7F8BEE2D}" type="pres">
      <dgm:prSet presAssocID="{3034A9DC-523D-4F6F-A74E-C4599FB3631E}" presName="arrowAndChildren" presStyleCnt="0"/>
      <dgm:spPr/>
    </dgm:pt>
    <dgm:pt modelId="{A7E24481-ECA3-4070-983A-A15C3748E14B}" type="pres">
      <dgm:prSet presAssocID="{3034A9DC-523D-4F6F-A74E-C4599FB3631E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1ABF2B3C-DF9B-423A-8002-2094CE2E0A58}" srcId="{85B53275-6603-4BFD-B58D-E2735700901F}" destId="{3034A9DC-523D-4F6F-A74E-C4599FB3631E}" srcOrd="0" destOrd="0" parTransId="{8256788C-0C64-408C-8F46-2212C1E0A8CB}" sibTransId="{371C48B4-BC69-4805-A93E-2BD54987B0F8}"/>
    <dgm:cxn modelId="{A70CB198-8B98-4594-9489-0F881C62C0BA}" srcId="{85B53275-6603-4BFD-B58D-E2735700901F}" destId="{D487FD52-C8E0-4C65-86CA-D25EC9553F35}" srcOrd="3" destOrd="0" parTransId="{D6291E4F-7B40-4EF2-9CBD-A2E8C3B671AA}" sibTransId="{8B9491E4-B37C-46CF-8976-461EB2D341D8}"/>
    <dgm:cxn modelId="{28E86353-0A98-44C9-BFB6-509E2B9F8B0F}" type="presOf" srcId="{85B53275-6603-4BFD-B58D-E2735700901F}" destId="{082B9831-0036-4FAB-AD4A-A04E0EAB8870}" srcOrd="0" destOrd="0" presId="urn:microsoft.com/office/officeart/2005/8/layout/process4"/>
    <dgm:cxn modelId="{41912608-0B8B-420A-8E55-C49B2D3554AD}" srcId="{85B53275-6603-4BFD-B58D-E2735700901F}" destId="{261A1DA8-92C1-4DB3-A9BB-00DFAC0E9970}" srcOrd="1" destOrd="0" parTransId="{7AD4F04C-5EA1-486F-A416-E9217B0751C7}" sibTransId="{145AB40C-0676-40D3-A932-C83609ADAD36}"/>
    <dgm:cxn modelId="{A763B69A-EDDC-473D-BA68-A5EB6E05EF94}" srcId="{85B53275-6603-4BFD-B58D-E2735700901F}" destId="{0405C356-DA4E-413E-88F9-4062D0AF101D}" srcOrd="2" destOrd="0" parTransId="{1376A87B-71BE-426E-8B96-1BEC3D6C3C76}" sibTransId="{68BAF11A-2950-4715-92E7-7B7D2AC8DA6A}"/>
    <dgm:cxn modelId="{AB5A0170-3BD9-4743-94AB-9CD864BF7314}" type="presOf" srcId="{261A1DA8-92C1-4DB3-A9BB-00DFAC0E9970}" destId="{FFA0EA0B-6778-4EC2-B734-54878E31CBBD}" srcOrd="0" destOrd="0" presId="urn:microsoft.com/office/officeart/2005/8/layout/process4"/>
    <dgm:cxn modelId="{524808F9-87B0-436B-8298-D66222C82A77}" type="presOf" srcId="{49F5A837-E68C-47B0-848D-482424E1187C}" destId="{B59C1E7B-30AC-4D8B-AD29-13EC0D4EB8A2}" srcOrd="0" destOrd="0" presId="urn:microsoft.com/office/officeart/2005/8/layout/process4"/>
    <dgm:cxn modelId="{728A3103-8252-45B1-BC87-574874024F7A}" type="presOf" srcId="{D487FD52-C8E0-4C65-86CA-D25EC9553F35}" destId="{3AA62445-F2E6-47CD-A66C-F994D59721B8}" srcOrd="0" destOrd="0" presId="urn:microsoft.com/office/officeart/2005/8/layout/process4"/>
    <dgm:cxn modelId="{FF04FDD9-FDEA-4E97-878C-D3F6D89447E2}" type="presOf" srcId="{0405C356-DA4E-413E-88F9-4062D0AF101D}" destId="{7B1B0588-9530-4BD2-BAB7-90178A605DDB}" srcOrd="0" destOrd="0" presId="urn:microsoft.com/office/officeart/2005/8/layout/process4"/>
    <dgm:cxn modelId="{B223BE32-6EF8-4431-B9AE-0283161E4844}" srcId="{85B53275-6603-4BFD-B58D-E2735700901F}" destId="{49F5A837-E68C-47B0-848D-482424E1187C}" srcOrd="4" destOrd="0" parTransId="{21FB6359-6B14-4564-8E6C-23E23C0D4C14}" sibTransId="{395A9873-FBDB-4C64-9A5B-D2CCA7CFC4DC}"/>
    <dgm:cxn modelId="{C8211C71-8907-438A-AFC3-0071A50A41F3}" type="presOf" srcId="{3034A9DC-523D-4F6F-A74E-C4599FB3631E}" destId="{A7E24481-ECA3-4070-983A-A15C3748E14B}" srcOrd="0" destOrd="0" presId="urn:microsoft.com/office/officeart/2005/8/layout/process4"/>
    <dgm:cxn modelId="{98285E1C-6237-4B2B-BFA6-3F39237DF7FD}" type="presParOf" srcId="{082B9831-0036-4FAB-AD4A-A04E0EAB8870}" destId="{EC124457-5749-4123-809A-5EB5F5356875}" srcOrd="0" destOrd="0" presId="urn:microsoft.com/office/officeart/2005/8/layout/process4"/>
    <dgm:cxn modelId="{A28A922D-4260-4F3D-B59F-3D89D4946E59}" type="presParOf" srcId="{EC124457-5749-4123-809A-5EB5F5356875}" destId="{B59C1E7B-30AC-4D8B-AD29-13EC0D4EB8A2}" srcOrd="0" destOrd="0" presId="urn:microsoft.com/office/officeart/2005/8/layout/process4"/>
    <dgm:cxn modelId="{D1CC153F-471A-4720-90CE-67F965C4DE79}" type="presParOf" srcId="{082B9831-0036-4FAB-AD4A-A04E0EAB8870}" destId="{05EA6E6C-913E-4D52-A19E-80844DED27D0}" srcOrd="1" destOrd="0" presId="urn:microsoft.com/office/officeart/2005/8/layout/process4"/>
    <dgm:cxn modelId="{F69A84D6-866B-4995-9098-BD0073507B7C}" type="presParOf" srcId="{082B9831-0036-4FAB-AD4A-A04E0EAB8870}" destId="{A8AE84A3-CEEC-4A31-B40B-C2FD487332D3}" srcOrd="2" destOrd="0" presId="urn:microsoft.com/office/officeart/2005/8/layout/process4"/>
    <dgm:cxn modelId="{0D27A10E-5650-4036-B4F9-1D505F34A4AB}" type="presParOf" srcId="{A8AE84A3-CEEC-4A31-B40B-C2FD487332D3}" destId="{3AA62445-F2E6-47CD-A66C-F994D59721B8}" srcOrd="0" destOrd="0" presId="urn:microsoft.com/office/officeart/2005/8/layout/process4"/>
    <dgm:cxn modelId="{2B11BAFC-7FB8-4601-A1F9-8DBAFF258BF5}" type="presParOf" srcId="{082B9831-0036-4FAB-AD4A-A04E0EAB8870}" destId="{4F08E2F3-4367-4A7F-BE30-68BB742843DF}" srcOrd="3" destOrd="0" presId="urn:microsoft.com/office/officeart/2005/8/layout/process4"/>
    <dgm:cxn modelId="{469176C6-A31D-4371-88DE-7B40D742D0D0}" type="presParOf" srcId="{082B9831-0036-4FAB-AD4A-A04E0EAB8870}" destId="{1AFD425F-8DC8-4DF8-9AB2-FAFC09DCD96A}" srcOrd="4" destOrd="0" presId="urn:microsoft.com/office/officeart/2005/8/layout/process4"/>
    <dgm:cxn modelId="{AD8D911E-C171-439D-B2F6-31FAB0A1178F}" type="presParOf" srcId="{1AFD425F-8DC8-4DF8-9AB2-FAFC09DCD96A}" destId="{7B1B0588-9530-4BD2-BAB7-90178A605DDB}" srcOrd="0" destOrd="0" presId="urn:microsoft.com/office/officeart/2005/8/layout/process4"/>
    <dgm:cxn modelId="{0C7AFE3B-E5C0-45A8-ADA9-EB21232C00D2}" type="presParOf" srcId="{082B9831-0036-4FAB-AD4A-A04E0EAB8870}" destId="{4DA0B1AE-6F77-46EA-9DFF-FBF033172D67}" srcOrd="5" destOrd="0" presId="urn:microsoft.com/office/officeart/2005/8/layout/process4"/>
    <dgm:cxn modelId="{7A5EE023-DE2E-4BFE-AEA0-182F3C992EBA}" type="presParOf" srcId="{082B9831-0036-4FAB-AD4A-A04E0EAB8870}" destId="{60F2988C-7E1A-4011-B1D9-1E7AF3624F0A}" srcOrd="6" destOrd="0" presId="urn:microsoft.com/office/officeart/2005/8/layout/process4"/>
    <dgm:cxn modelId="{0D4AF2FD-6B9E-45EB-98F0-D9BBE59C7804}" type="presParOf" srcId="{60F2988C-7E1A-4011-B1D9-1E7AF3624F0A}" destId="{FFA0EA0B-6778-4EC2-B734-54878E31CBBD}" srcOrd="0" destOrd="0" presId="urn:microsoft.com/office/officeart/2005/8/layout/process4"/>
    <dgm:cxn modelId="{2A48E2A2-C691-41D9-8935-3870D4B6B83A}" type="presParOf" srcId="{082B9831-0036-4FAB-AD4A-A04E0EAB8870}" destId="{419E50D3-67E9-4F94-81A2-F81D3C670DE7}" srcOrd="7" destOrd="0" presId="urn:microsoft.com/office/officeart/2005/8/layout/process4"/>
    <dgm:cxn modelId="{299EF408-14C9-45AD-9BC0-3322F572B87B}" type="presParOf" srcId="{082B9831-0036-4FAB-AD4A-A04E0EAB8870}" destId="{C2D4557F-1C54-419D-A5BF-9C6C7F8BEE2D}" srcOrd="8" destOrd="0" presId="urn:microsoft.com/office/officeart/2005/8/layout/process4"/>
    <dgm:cxn modelId="{E36ADC7D-09A0-4645-B86D-4D716A880146}" type="presParOf" srcId="{C2D4557F-1C54-419D-A5BF-9C6C7F8BEE2D}" destId="{A7E24481-ECA3-4070-983A-A15C3748E14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C1E7B-30AC-4D8B-AD29-13EC0D4EB8A2}">
      <dsp:nvSpPr>
        <dsp:cNvPr id="0" name=""/>
        <dsp:cNvSpPr/>
      </dsp:nvSpPr>
      <dsp:spPr>
        <a:xfrm>
          <a:off x="0" y="4187478"/>
          <a:ext cx="4648200" cy="68699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Evaluate the solution or decision</a:t>
          </a:r>
          <a:endParaRPr lang="en-US" sz="2400" b="1" kern="1200" dirty="0"/>
        </a:p>
      </dsp:txBody>
      <dsp:txXfrm>
        <a:off x="0" y="4187478"/>
        <a:ext cx="4648200" cy="686990"/>
      </dsp:txXfrm>
    </dsp:sp>
    <dsp:sp modelId="{3AA62445-F2E6-47CD-A66C-F994D59721B8}">
      <dsp:nvSpPr>
        <dsp:cNvPr id="0" name=""/>
        <dsp:cNvSpPr/>
      </dsp:nvSpPr>
      <dsp:spPr>
        <a:xfrm rot="10800000">
          <a:off x="0" y="3141191"/>
          <a:ext cx="4648200" cy="1056591"/>
        </a:xfrm>
        <a:prstGeom prst="upArrowCallou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Act on the decision</a:t>
          </a:r>
        </a:p>
      </dsp:txBody>
      <dsp:txXfrm rot="10800000">
        <a:off x="0" y="3141191"/>
        <a:ext cx="4648200" cy="686541"/>
      </dsp:txXfrm>
    </dsp:sp>
    <dsp:sp modelId="{7B1B0588-9530-4BD2-BAB7-90178A605DDB}">
      <dsp:nvSpPr>
        <dsp:cNvPr id="0" name=""/>
        <dsp:cNvSpPr/>
      </dsp:nvSpPr>
      <dsp:spPr>
        <a:xfrm rot="10800000">
          <a:off x="0" y="2094904"/>
          <a:ext cx="4648200" cy="1056591"/>
        </a:xfrm>
        <a:prstGeom prst="upArrowCallou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Choose the best alternative</a:t>
          </a:r>
        </a:p>
      </dsp:txBody>
      <dsp:txXfrm rot="10800000">
        <a:off x="0" y="2094904"/>
        <a:ext cx="4648200" cy="686541"/>
      </dsp:txXfrm>
    </dsp:sp>
    <dsp:sp modelId="{FFA0EA0B-6778-4EC2-B734-54878E31CBBD}">
      <dsp:nvSpPr>
        <dsp:cNvPr id="0" name=""/>
        <dsp:cNvSpPr/>
      </dsp:nvSpPr>
      <dsp:spPr>
        <a:xfrm rot="10800000">
          <a:off x="0" y="1048617"/>
          <a:ext cx="4648200" cy="1056591"/>
        </a:xfrm>
        <a:prstGeom prst="upArrowCallou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Explore all alternatives</a:t>
          </a:r>
        </a:p>
      </dsp:txBody>
      <dsp:txXfrm rot="10800000">
        <a:off x="0" y="1048617"/>
        <a:ext cx="4648200" cy="686541"/>
      </dsp:txXfrm>
    </dsp:sp>
    <dsp:sp modelId="{A7E24481-ECA3-4070-983A-A15C3748E14B}">
      <dsp:nvSpPr>
        <dsp:cNvPr id="0" name=""/>
        <dsp:cNvSpPr/>
      </dsp:nvSpPr>
      <dsp:spPr>
        <a:xfrm rot="10800000">
          <a:off x="0" y="2331"/>
          <a:ext cx="4648200" cy="1056591"/>
        </a:xfrm>
        <a:prstGeom prst="upArrowCallou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Define the decision to be made</a:t>
          </a:r>
          <a:endParaRPr lang="en-US" sz="2400" b="1" kern="1200" dirty="0"/>
        </a:p>
      </dsp:txBody>
      <dsp:txXfrm rot="10800000">
        <a:off x="0" y="2331"/>
        <a:ext cx="4648200" cy="686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911BE-9C08-40D9-B383-E64CCB3A89AD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5CFD8-4082-4B7F-B2F1-87DE6DBA3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72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9B142-5DD4-4249-829D-327ED0386C8C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C371D-4441-4263-BB08-E9FED6ECA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99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40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59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00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08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3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95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700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25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618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617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245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371D-4441-4263-BB08-E9FED6ECA64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3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29000" y="457200"/>
            <a:ext cx="2438400" cy="2438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0" b="1" spc="30" baseline="0">
                <a:solidFill>
                  <a:srgbClr val="127012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81000" y="3505200"/>
            <a:ext cx="8229600" cy="3124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500" b="1" spc="30" baseline="0">
                <a:solidFill>
                  <a:srgbClr val="0062A4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869C6A-49B1-417F-A253-DA06ECE73952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878A3E-8931-453F-8387-08356DCD2B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7CEFC9-4916-40C8-B809-066109896654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7C01F5-4DD8-4DF8-815F-331C053165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23622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 b="1" spc="30" baseline="0">
                <a:solidFill>
                  <a:srgbClr val="0071BB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066800" y="3429000"/>
            <a:ext cx="7162800" cy="3276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500" b="1" spc="30" baseline="0">
                <a:solidFill>
                  <a:srgbClr val="162736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C0934E-6B00-42B3-AD44-450CAEC84316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40C819-148B-4D60-B256-F4D5E919E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EB6910-967A-4283-A3D7-9C72281C032D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AB7423-8B2D-4F64-B4DC-523AEFA259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C27F56-926F-48BE-B9A9-A6C04D94699A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D3F71A-1679-4C04-B150-ACF5F50540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6248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08AE63-09A4-43C6-9EE1-898B4B159C25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44761-756F-4B2C-9862-4F978E477A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9080BE-0BFE-4BFE-9996-470D02F7C626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2A8612-817D-4A32-8DB3-F2DB170D60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E72B44-E49F-4382-85A2-2A15B6F777E9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3DB09D-AC69-47AB-AE1A-1749802961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029164-7BA9-448E-8F49-0CE98BC8654D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091AE7-F75D-4E0C-90B9-7FB6A04B27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AA9FF7-7BF5-4CAB-81DF-05CB1D8495F8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DBA887-AECA-4728-93C6-C4621DEA98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D53161-ECBA-409D-8EC1-595CA5C249D3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C4DC6F-E98B-4C8A-9EE7-4001D3EB0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EA6612-B308-4751-A63B-91CBCA512BD2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860763-BCD2-4D2A-8923-6F093CE67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E83C58-7201-4448-A117-60A2F4705A58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13341B-4F2F-4AE4-8776-BC9CB5AD9A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AF1DD3-8A17-4322-AD25-53E6D8BA2632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6EA2C7-F9EF-4EE5-B9FE-909FB60EC5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D134E2-14F2-41B2-B5A6-1550E5FA33FD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4001C0-5B0B-4E07-B34B-CE2E5C5FC1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F5523A-3312-4B5E-8240-C0951A4B7973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B376A6-B54D-440C-8697-AE1D6CC6FF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7C8C54-3221-498C-8D8B-DDFC87E9789F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B19080-2A17-4F46-845A-8FA7171F1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FF9DBD-CE8C-41ED-BB93-3AE309D4D236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7F947A-86E3-492C-BCCD-9264A8370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A5159C-02C4-4CBA-81C6-37A5D02673DD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63D57B-D749-464D-BC6F-5D1857501E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E4D434-C598-4631-B589-70615CFD0D45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B9D71F-BDD7-4384-B92D-1A0DE36A64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825828-EEA9-4E4B-A94F-F2555949D5BA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013BF-967E-467F-B387-A5BF69525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34D635-23AB-49FD-B4DB-AFA1DA2826AD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F712DF-1F7D-48BE-8EDE-090DE4C8F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96FE93-1A78-4A8A-8FE6-554BF02B19FF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D67D86-858F-4813-8420-3CCE240A2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43A136-FE3F-4FE1-B033-FCD941E3DF13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B96C4F-BAED-43F2-83F8-90AC56C393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3C4CDA-9BED-4DFF-BAE4-323F575078A8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9B4D-399F-4EB9-BC63-7E35F08547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C4B120-807F-406E-9BDB-3BA4519E8FE3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FE2816-B8F4-4EAF-8148-060461488F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012AC6-1237-45B6-BE28-F2B33027EC14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FA8982-256B-4D4A-AEFF-88761016D2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30BF68-B07D-489B-8A89-1ACA96D98FFB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FCBFC2-659C-4289-A7E1-161F21542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305979-3074-4D09-BFF1-8200819E310D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DB7891-0C66-4332-9B8B-A8EB9C8D97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7230C0-5065-4614-AEF4-500311ED8A8D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50B114-C149-4C29-8395-318B03F17B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EB61EF-277C-49AE-B32D-B27496C69531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E07BEF-8E2B-40A0-A0FA-91119F3773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46661F-AAC2-4AF0-AA1F-50DC4A75BD1B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FFC4B8-0D85-414F-BB00-5A8653E628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EC788B-1826-408C-91DF-28CC1BD2A128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5D6069-D00F-497F-91BC-5DED0317F4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CDB872-3BA8-43FC-BD84-5355DE54A11A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FD38C8-48B8-48DF-9A27-A3750C98A0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6D0D2C-10AB-44AF-9CA7-409C30E6B3A1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BA5B5A-A11A-4C8C-B420-A9B004A9EF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57E5C1-5E69-4F16-86D0-51683B919A7A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36D945-117A-4EFD-8DD6-FBF5CB2A6F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F333FF-11FB-4764-83F7-F0E1F165DC68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283A0F-2724-45AB-B3EF-36FF296EC6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4EAE6A-D8D8-4D23-8258-A6E48A60C261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6EBC19-CAB1-405E-A1F3-10231D1EF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6EDF44-4C23-4401-9ECA-B0FACC02DB43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EDDC5F-EFD9-4C9A-A653-B794CBB18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B5C3F6-C82F-4F02-AAA3-A32D045D4A36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56413E-1920-43A5-BEED-043F29ADE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0BB43E-5D47-4A67-97B6-6B32995E37FE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4FDB79-8B96-4595-AF94-4BF656894E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9DA521-F4F1-4F46-9C7E-48C7358EF75E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C09466-D726-464A-AD59-A892C71A8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17D17E-A67D-4B19-A270-430FFC47F976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37364E-4F82-4E64-9E21-5D7D83CE6C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DF414D-304C-48B2-A7A5-BD494548D409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74C4B8-2014-4BB7-946A-581A183B2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1883C3-3B8B-444D-8BEC-77553832498B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4489E5-A4C6-4807-B567-91F82C139E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1DC686-4AF1-4C91-8344-1015D3FC43D5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921D-61BF-4F2A-9A6D-983193C0DB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45" r:id="rId16"/>
    <p:sldLayoutId id="2147483846" r:id="rId17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7" r:id="rId16"/>
    <p:sldLayoutId id="2147483848" r:id="rId17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24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43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762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524000"/>
            <a:ext cx="868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71BB"/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rgbClr val="0071BB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rgbClr val="0071BB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rgbClr val="0071BB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rgbClr val="0071BB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rgbClr val="0071B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2286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52600" y="1066800"/>
            <a:ext cx="7010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rgbClr val="0071BB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71BB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71BB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71BB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71B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0668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733800" y="662940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71BB"/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44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Financial Literacy Basics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Financial planning also includes setting priorities.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priority</a:t>
            </a:r>
            <a:r>
              <a:rPr lang="en-US" sz="2000" dirty="0" smtClean="0">
                <a:latin typeface="Arial" charset="0"/>
                <a:cs typeface="Arial" charset="0"/>
              </a:rPr>
              <a:t> - is a value or goal that is given more importance than other values and goals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Priorities can be set by ranking goals in their order of importance.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Identify the things that are important to you and rank each item from most to least important.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Whenever you decide one thing is more important than another, you are making a priority judgement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Some priorities are related to money and financial matters.</a:t>
            </a:r>
          </a:p>
          <a:p>
            <a:pPr marL="744538" lvl="2" indent="-341313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May impact the choices you make as a consumer and in your financial life.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Priorities</a:t>
            </a:r>
          </a:p>
        </p:txBody>
      </p:sp>
    </p:spTree>
    <p:extLst>
      <p:ext uri="{BB962C8B-B14F-4D97-AF65-F5344CB8AC3E}">
        <p14:creationId xmlns:p14="http://schemas.microsoft.com/office/powerpoint/2010/main" val="2856693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Financial planning also includes a person’s standards.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standard</a:t>
            </a:r>
            <a:r>
              <a:rPr lang="en-US" sz="2000" dirty="0" smtClean="0">
                <a:latin typeface="Arial" charset="0"/>
                <a:cs typeface="Arial" charset="0"/>
              </a:rPr>
              <a:t> - is an established measure of quality, value, or quantity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Standards are set based on a person’s financial desires, how they want to live, what you want to do, and the goods and services you want to buy.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Can depend on their values and goals.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Often change from situation to situation.</a:t>
            </a:r>
            <a:endParaRPr lang="en-US" sz="2000" dirty="0">
              <a:latin typeface="Arial" charset="0"/>
              <a:cs typeface="Arial" charset="0"/>
            </a:endParaRPr>
          </a:p>
          <a:p>
            <a:pPr marL="342900" lvl="2" indent="-342900"/>
            <a:r>
              <a:rPr lang="en-US" dirty="0" smtClean="0">
                <a:latin typeface="Arial" charset="0"/>
                <a:cs typeface="Arial" charset="0"/>
              </a:rPr>
              <a:t>A clear understanding of your standards in different situations will help you make financial decisions that are right for you.</a:t>
            </a:r>
          </a:p>
        </p:txBody>
      </p:sp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Standards</a:t>
            </a:r>
          </a:p>
        </p:txBody>
      </p:sp>
    </p:spTree>
    <p:extLst>
      <p:ext uri="{BB962C8B-B14F-4D97-AF65-F5344CB8AC3E}">
        <p14:creationId xmlns:p14="http://schemas.microsoft.com/office/powerpoint/2010/main" val="3083600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Financial planning also considers a person’s resources.</a:t>
            </a:r>
          </a:p>
          <a:p>
            <a:pPr marL="798513" lvl="1" indent="-341313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resource</a:t>
            </a:r>
            <a:r>
              <a:rPr lang="en-US" sz="2000" dirty="0" smtClean="0">
                <a:latin typeface="Arial" charset="0"/>
                <a:cs typeface="Arial" charset="0"/>
              </a:rPr>
              <a:t> - is a supply of something that can be used when needed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These resources are tools you can use to reach goals.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There are (2) types of resources: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Human resources</a:t>
            </a:r>
            <a:r>
              <a:rPr lang="en-US" sz="2000" dirty="0" smtClean="0">
                <a:latin typeface="Arial" charset="0"/>
                <a:cs typeface="Arial" charset="0"/>
              </a:rPr>
              <a:t> - are internal, such as energy, knowledge, experience, skills, talents, motivation, imagination, and determination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Nonhuman resources</a:t>
            </a:r>
            <a:r>
              <a:rPr lang="en-US" sz="2000" dirty="0" smtClean="0">
                <a:latin typeface="Arial" charset="0"/>
                <a:cs typeface="Arial" charset="0"/>
              </a:rPr>
              <a:t> - are external, such as money, time, and equipment</a:t>
            </a:r>
          </a:p>
          <a:p>
            <a:pPr marL="458788" lvl="2" indent="0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Resources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dirty="0">
                <a:latin typeface="Arial" charset="0"/>
                <a:cs typeface="Arial" charset="0"/>
              </a:rPr>
              <a:t>When planning the use of your resources, remember the following</a:t>
            </a:r>
            <a:r>
              <a:rPr lang="en-US" dirty="0" smtClean="0">
                <a:latin typeface="Arial" charset="0"/>
                <a:cs typeface="Arial" charset="0"/>
              </a:rPr>
              <a:t>:</a:t>
            </a:r>
          </a:p>
          <a:p>
            <a:pPr marL="800100" lvl="3" indent="-342900">
              <a:buFont typeface="Wingdings" panose="05000000000000000000" pitchFamily="2" charset="2"/>
              <a:buChar char="§"/>
            </a:pPr>
            <a:r>
              <a:rPr lang="en-US" u="sng" dirty="0" smtClean="0">
                <a:latin typeface="Arial" charset="0"/>
                <a:cs typeface="Arial" charset="0"/>
              </a:rPr>
              <a:t>Resources are scare</a:t>
            </a:r>
            <a:r>
              <a:rPr lang="en-US" dirty="0" smtClean="0">
                <a:latin typeface="Arial" charset="0"/>
                <a:cs typeface="Arial" charset="0"/>
              </a:rPr>
              <a:t> – these are limited, and by planning you can make the most of them.</a:t>
            </a:r>
          </a:p>
          <a:p>
            <a:pPr marL="800100" lvl="3" indent="-342900">
              <a:buFont typeface="Wingdings" panose="05000000000000000000" pitchFamily="2" charset="2"/>
              <a:buChar char="§"/>
            </a:pPr>
            <a:r>
              <a:rPr lang="en-US" u="sng" dirty="0" smtClean="0">
                <a:latin typeface="Arial" charset="0"/>
                <a:cs typeface="Arial" charset="0"/>
              </a:rPr>
              <a:t>Resources are manageable</a:t>
            </a:r>
            <a:r>
              <a:rPr lang="en-US" dirty="0" smtClean="0">
                <a:latin typeface="Arial" charset="0"/>
                <a:cs typeface="Arial" charset="0"/>
              </a:rPr>
              <a:t> – can be managed to meet specific goals.</a:t>
            </a:r>
          </a:p>
          <a:p>
            <a:pPr marL="800100" lvl="3" indent="-342900">
              <a:buFont typeface="Wingdings" panose="05000000000000000000" pitchFamily="2" charset="2"/>
              <a:buChar char="§"/>
            </a:pPr>
            <a:r>
              <a:rPr lang="en-US" u="sng" dirty="0" smtClean="0">
                <a:latin typeface="Arial" charset="0"/>
                <a:cs typeface="Arial" charset="0"/>
              </a:rPr>
              <a:t>Resources are related to one another</a:t>
            </a:r>
            <a:r>
              <a:rPr lang="en-US" dirty="0" smtClean="0">
                <a:latin typeface="Arial" charset="0"/>
                <a:cs typeface="Arial" charset="0"/>
              </a:rPr>
              <a:t> – multiple resources can be combined to reach a specific goal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Everyone has different amounts and types of resources, therefore, identifying all available resources will help you improve your management skills.</a:t>
            </a:r>
            <a:endParaRPr lang="en-US" sz="2400" dirty="0">
              <a:latin typeface="Arial" charset="0"/>
              <a:cs typeface="Arial" charset="0"/>
            </a:endParaRPr>
          </a:p>
          <a:p>
            <a:pPr marL="458788" lvl="2" indent="0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Resources (cont.)</a:t>
            </a:r>
          </a:p>
        </p:txBody>
      </p:sp>
    </p:spTree>
    <p:extLst>
      <p:ext uri="{BB962C8B-B14F-4D97-AF65-F5344CB8AC3E}">
        <p14:creationId xmlns:p14="http://schemas.microsoft.com/office/powerpoint/2010/main" val="4281349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Financial planning also considers a person’s </a:t>
            </a:r>
            <a:r>
              <a:rPr lang="en-US" sz="2400" dirty="0" smtClean="0">
                <a:latin typeface="Arial" charset="0"/>
                <a:cs typeface="Arial" charset="0"/>
              </a:rPr>
              <a:t>goals or objectives.</a:t>
            </a:r>
            <a:endParaRPr lang="en-US" sz="2400" dirty="0">
              <a:latin typeface="Arial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goal</a:t>
            </a:r>
            <a:r>
              <a:rPr lang="en-US" sz="2000" dirty="0" smtClean="0">
                <a:latin typeface="Arial" charset="0"/>
                <a:cs typeface="Arial" charset="0"/>
              </a:rPr>
              <a:t> - is an objective to be attained in a specific amount of time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Once a person analyzes their personal needs and wants, values, and ethics, they can then set goals for their financial plan.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Creating goals is necessary so you can manage the money you earn.</a:t>
            </a:r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Goals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cs typeface="Arial" charset="0"/>
              </a:rPr>
              <a:t>There are </a:t>
            </a:r>
            <a:r>
              <a:rPr lang="en-US" sz="2800" dirty="0" smtClean="0">
                <a:latin typeface="Arial" charset="0"/>
                <a:cs typeface="Arial" charset="0"/>
              </a:rPr>
              <a:t>three different </a:t>
            </a:r>
            <a:r>
              <a:rPr lang="en-US" sz="2800" dirty="0">
                <a:latin typeface="Arial" charset="0"/>
                <a:cs typeface="Arial" charset="0"/>
              </a:rPr>
              <a:t>types of </a:t>
            </a:r>
            <a:r>
              <a:rPr lang="en-US" sz="2800" dirty="0" smtClean="0">
                <a:latin typeface="Arial" charset="0"/>
                <a:cs typeface="Arial" charset="0"/>
              </a:rPr>
              <a:t>goals you can set:</a:t>
            </a:r>
            <a:endParaRPr lang="en-US" sz="2800" dirty="0">
              <a:latin typeface="Arial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“to be” goals – related to personality and character; also includes career choices.</a:t>
            </a:r>
            <a:endParaRPr lang="en-US" sz="2000" dirty="0">
              <a:latin typeface="Arial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“to do” goals – covers the endless list of things you might want to accomplish; many of these require money</a:t>
            </a:r>
            <a:endParaRPr lang="en-US" sz="2000" dirty="0">
              <a:latin typeface="Arial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“to have” goals – easy to identify and continually change.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It is important to realize that not everyone has the resources to reach all of his/her goals at one time.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Planning will help a person decide when and how to use them.</a:t>
            </a:r>
          </a:p>
          <a:p>
            <a:pPr marL="0" lvl="2" indent="0"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endParaRPr 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Goals 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5029200"/>
            <a:ext cx="38576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29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Identifying your goals and ranking them in order of importance is critical.  Ask yourself the following: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Is the goal realistic and possible?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Can I break big goals into smaller pieces?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Can I measure my progress?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What will the goal cost in time, money, and effort?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Will I still want the goal by the time I am able to reach it?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Setting and attaining goals can give people a sense of satisfaction and accomplishment.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Distinguishing between realistic and unrealistic goals can prevent someone from working towards something that is not possible.</a:t>
            </a:r>
          </a:p>
        </p:txBody>
      </p:sp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Goals (cont.)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228600" y="1409700"/>
            <a:ext cx="5105400" cy="510540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Two characteristics of goals are:</a:t>
            </a:r>
          </a:p>
          <a:p>
            <a:pPr marL="1147763" lvl="1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charset="0"/>
                <a:cs typeface="Arial" charset="0"/>
              </a:rPr>
              <a:t>They are often interdependent.</a:t>
            </a:r>
          </a:p>
          <a:p>
            <a:pPr marL="1658938" lvl="2" indent="-341313">
              <a:buFont typeface="Courier New" panose="02070309020205020404" pitchFamily="49" charset="0"/>
              <a:buChar char="o"/>
            </a:pPr>
            <a:r>
              <a:rPr lang="en-US" sz="2000" u="sng" dirty="0" smtClean="0">
                <a:latin typeface="Arial" charset="0"/>
                <a:cs typeface="Arial" charset="0"/>
              </a:rPr>
              <a:t>Interdependent</a:t>
            </a:r>
            <a:r>
              <a:rPr lang="en-US" sz="2000" dirty="0" smtClean="0">
                <a:latin typeface="Arial" charset="0"/>
                <a:cs typeface="Arial" charset="0"/>
              </a:rPr>
              <a:t> – achieving one goal in order to reach another.</a:t>
            </a:r>
          </a:p>
          <a:p>
            <a:pPr marL="1147763" lvl="1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charset="0"/>
                <a:cs typeface="Arial" charset="0"/>
              </a:rPr>
              <a:t>Often </a:t>
            </a:r>
            <a:r>
              <a:rPr lang="en-US" sz="2400" dirty="0">
                <a:latin typeface="Arial" charset="0"/>
                <a:cs typeface="Arial" charset="0"/>
              </a:rPr>
              <a:t>conflict with one another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  <a:p>
            <a:pPr marL="1662113" lvl="2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charset="0"/>
                <a:cs typeface="Arial" charset="0"/>
              </a:rPr>
              <a:t>Cannot do both, must choose between goals.</a:t>
            </a:r>
            <a:endParaRPr lang="en-US" sz="2600" dirty="0">
              <a:latin typeface="Arial" charset="0"/>
              <a:cs typeface="Arial" charset="0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Life is full of conflicting goals and difficult choices, therefore, use your priorities and values to help you make the best decision.</a:t>
            </a:r>
          </a:p>
        </p:txBody>
      </p:sp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Goals (cont.)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05" y="2705100"/>
            <a:ext cx="377877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54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**Quick Recap**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 are principles and beliefs that a person considers important.</a:t>
            </a:r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dirty="0" smtClean="0"/>
              <a:t>Values</a:t>
            </a:r>
          </a:p>
          <a:p>
            <a:pPr marL="0" indent="0" algn="ctr">
              <a:buNone/>
            </a:pPr>
            <a:endParaRPr lang="en-US" sz="1400" dirty="0"/>
          </a:p>
          <a:p>
            <a:r>
              <a:rPr lang="en-US" dirty="0" smtClean="0"/>
              <a:t>The process of setting financial goals and developing plans to reach them while meeting financial needs is called ________.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US" dirty="0"/>
              <a:t>Personal financial planning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3934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Managing Your Personal Finances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1.2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Introduction to Financial Literacy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1.1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Discuss </a:t>
            </a:r>
            <a:r>
              <a:rPr lang="en-US" sz="2400" dirty="0">
                <a:latin typeface="Arial" charset="0"/>
                <a:cs typeface="Arial" charset="0"/>
              </a:rPr>
              <a:t>strategies for making financial decisions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List the steps used for systematic decision-making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Determine how to manage limited resources to reach personal </a:t>
            </a:r>
            <a:r>
              <a:rPr lang="en-US" sz="2400" dirty="0" smtClean="0">
                <a:latin typeface="Arial" charset="0"/>
                <a:cs typeface="Arial" charset="0"/>
              </a:rPr>
              <a:t>goals</a:t>
            </a:r>
          </a:p>
          <a:p>
            <a:pPr marL="0" indent="0"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endParaRPr lang="en-US" sz="2400" dirty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73569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Every day you make countless decisions that will impact your day either positively or negatively.  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Decisions can be basic and routine which requires very little thought.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Economic decisions can be made in (3) specific ways:</a:t>
            </a:r>
          </a:p>
          <a:p>
            <a:pPr marL="1658938" lvl="3" indent="-290513">
              <a:buFont typeface="+mj-lt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out of habit</a:t>
            </a:r>
          </a:p>
          <a:p>
            <a:pPr marL="1658938" lvl="3" indent="-290513">
              <a:buFont typeface="+mj-lt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on impulse </a:t>
            </a:r>
          </a:p>
          <a:p>
            <a:pPr marL="1658938" lvl="3" indent="-290513">
              <a:buFont typeface="+mj-lt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by failing to act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Some economic decisions carry lasting consequences if not fully thought out, or you use the wrong method.</a:t>
            </a:r>
          </a:p>
        </p:txBody>
      </p:sp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Making Economic Decisions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228600" y="1407458"/>
            <a:ext cx="8686800" cy="5221941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Given the importance of some major financial decisions, a person must consider using systematic decision-making skills to make the best decision possible; in other words, have financial competence.</a:t>
            </a:r>
          </a:p>
          <a:p>
            <a:pPr marL="1084263" lvl="1" indent="-341313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Financial competence</a:t>
            </a:r>
            <a:r>
              <a:rPr lang="en-US" sz="2000" dirty="0" smtClean="0">
                <a:latin typeface="Arial" charset="0"/>
                <a:cs typeface="Arial" charset="0"/>
              </a:rPr>
              <a:t> - is having the ability to understand basic topics related to finance, such as wisely making, spending, and saving money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Individuals, families, businesses, and government apply multiple strategies when making decisions to satisfy needs and wants.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Strategies include:</a:t>
            </a:r>
          </a:p>
          <a:p>
            <a:pPr marL="741363" lvl="2" indent="0"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-- Cost-benefit analysis        -- trade-offs</a:t>
            </a:r>
          </a:p>
          <a:p>
            <a:pPr marL="741363" lvl="2" indent="0"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-- Marginal analysis	    -- opportunity costs</a:t>
            </a:r>
          </a:p>
        </p:txBody>
      </p:sp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Making Economic Decisions (cont.)</a:t>
            </a:r>
          </a:p>
        </p:txBody>
      </p:sp>
    </p:spTree>
    <p:extLst>
      <p:ext uri="{BB962C8B-B14F-4D97-AF65-F5344CB8AC3E}">
        <p14:creationId xmlns:p14="http://schemas.microsoft.com/office/powerpoint/2010/main" val="2858423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One method to making sound economic decisions is called cost-benefit analysis.</a:t>
            </a:r>
          </a:p>
          <a:p>
            <a:pPr marL="968375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Cost-benefit analysis</a:t>
            </a:r>
            <a:r>
              <a:rPr lang="en-US" sz="2000" dirty="0" smtClean="0">
                <a:latin typeface="Arial" charset="0"/>
                <a:cs typeface="Arial" charset="0"/>
              </a:rPr>
              <a:t> - is a method of weighing the costs against the benefits of an action, a purchase, or a financial decision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CBA shows whether or not it is in your best interest to take action or make a purchase if the benefits </a:t>
            </a:r>
            <a:r>
              <a:rPr lang="en-US" sz="2400" smtClean="0">
                <a:latin typeface="Arial" charset="0"/>
                <a:cs typeface="Arial" charset="0"/>
              </a:rPr>
              <a:t>are greater </a:t>
            </a:r>
            <a:r>
              <a:rPr lang="en-US" sz="2400" dirty="0" smtClean="0">
                <a:latin typeface="Arial" charset="0"/>
                <a:cs typeface="Arial" charset="0"/>
              </a:rPr>
              <a:t>than the cost.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To figure out if an action/purchase is worth it, do the following: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Calculate the cost, put a value on the benefits, and compare the results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CBA makes decisions more rational and well-reasoned.</a:t>
            </a:r>
          </a:p>
        </p:txBody>
      </p:sp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295400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Cost-Benefit Analysis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Another </a:t>
            </a:r>
            <a:r>
              <a:rPr lang="en-US" sz="2400" dirty="0">
                <a:latin typeface="Arial" charset="0"/>
                <a:cs typeface="Arial" charset="0"/>
              </a:rPr>
              <a:t>method </a:t>
            </a:r>
            <a:r>
              <a:rPr lang="en-US" sz="2400" dirty="0" smtClean="0">
                <a:latin typeface="Arial" charset="0"/>
                <a:cs typeface="Arial" charset="0"/>
              </a:rPr>
              <a:t>used in </a:t>
            </a:r>
            <a:r>
              <a:rPr lang="en-US" sz="2400" dirty="0">
                <a:latin typeface="Arial" charset="0"/>
                <a:cs typeface="Arial" charset="0"/>
              </a:rPr>
              <a:t>making sound economic decisions is called </a:t>
            </a:r>
            <a:r>
              <a:rPr lang="en-US" sz="2400" dirty="0" smtClean="0">
                <a:latin typeface="Arial" charset="0"/>
                <a:cs typeface="Arial" charset="0"/>
              </a:rPr>
              <a:t>marginal analysis.</a:t>
            </a:r>
            <a:endParaRPr lang="en-US" sz="2400" dirty="0"/>
          </a:p>
          <a:p>
            <a:pPr marL="744538" lvl="1" indent="-287338">
              <a:buFont typeface="Wingdings" panose="05000000000000000000" pitchFamily="2" charset="2"/>
              <a:buChar char="§"/>
              <a:defRPr/>
            </a:pPr>
            <a:r>
              <a:rPr lang="en-US" sz="2000" u="sng" dirty="0" smtClean="0"/>
              <a:t>Marginal analysis</a:t>
            </a:r>
            <a:r>
              <a:rPr lang="en-US" sz="2000" dirty="0" smtClean="0"/>
              <a:t> - measures the added benefit, versus the added cost, of one more unit of a product</a:t>
            </a:r>
          </a:p>
          <a:p>
            <a:pPr marL="341313" lvl="1" indent="-339725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This is used especially in business transactions due to the added benefits of having/offering more products or services.</a:t>
            </a:r>
          </a:p>
          <a:p>
            <a:pPr marL="744538" lvl="2" indent="-288925">
              <a:buFont typeface="Wingdings" panose="05000000000000000000" pitchFamily="2" charset="2"/>
              <a:buChar char="§"/>
              <a:defRPr/>
            </a:pPr>
            <a:r>
              <a:rPr lang="en-US" sz="2000" u="sng" dirty="0" smtClean="0"/>
              <a:t>Marginal benefit </a:t>
            </a:r>
            <a:r>
              <a:rPr lang="en-US" sz="2000" dirty="0" smtClean="0"/>
              <a:t>- The change in total benefit of using one additional unit </a:t>
            </a:r>
          </a:p>
          <a:p>
            <a:pPr marL="744538" lvl="2" indent="-288925">
              <a:buFont typeface="Wingdings" panose="05000000000000000000" pitchFamily="2" charset="2"/>
              <a:buChar char="§"/>
              <a:defRPr/>
            </a:pPr>
            <a:r>
              <a:rPr lang="en-US" sz="2000" u="sng" dirty="0" smtClean="0"/>
              <a:t>Marginal cost</a:t>
            </a:r>
            <a:r>
              <a:rPr lang="en-US" sz="2000" dirty="0" smtClean="0"/>
              <a:t> - The change in total cost of using one more unit</a:t>
            </a:r>
            <a:endParaRPr lang="en-US" sz="2000" u="sng" dirty="0" smtClean="0"/>
          </a:p>
          <a:p>
            <a:pPr>
              <a:defRPr/>
            </a:pPr>
            <a:r>
              <a:rPr lang="en-US" sz="2400" dirty="0" smtClean="0"/>
              <a:t>The law of diminishing marginal utility states the marginal benefit of using each additional unit tends to decrease as the quantity used </a:t>
            </a:r>
            <a:r>
              <a:rPr lang="en-US" sz="2400" spc="-100" dirty="0" smtClean="0"/>
              <a:t>increases</a:t>
            </a:r>
          </a:p>
          <a:p>
            <a:pPr marL="744538" lvl="1">
              <a:buFont typeface="Wingdings" panose="05000000000000000000" pitchFamily="2" charset="2"/>
              <a:buChar char="§"/>
              <a:defRPr/>
            </a:pPr>
            <a:r>
              <a:rPr lang="en-US" sz="2000" spc="-100" dirty="0" smtClean="0"/>
              <a:t>Useful in business when measuring the cost of increasing production.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295400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Marginal Analysis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Most of the choices you make involve some sort of trade-offs and opportunity costs.</a:t>
            </a:r>
          </a:p>
          <a:p>
            <a:pPr marL="798513" lvl="1" indent="-341313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Trade-off</a:t>
            </a:r>
            <a:r>
              <a:rPr lang="en-US" sz="2000" dirty="0" smtClean="0">
                <a:latin typeface="Arial" charset="0"/>
                <a:cs typeface="Arial" charset="0"/>
              </a:rPr>
              <a:t> - is the choice you give up when you make one choice over another</a:t>
            </a:r>
          </a:p>
          <a:p>
            <a:pPr marL="798513" lvl="1" indent="-341313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Opportunity cost</a:t>
            </a:r>
            <a:r>
              <a:rPr lang="en-US" sz="2000" dirty="0" smtClean="0">
                <a:latin typeface="Arial" charset="0"/>
                <a:cs typeface="Arial" charset="0"/>
              </a:rPr>
              <a:t> - is the value of the option you gave up</a:t>
            </a:r>
          </a:p>
          <a:p>
            <a:pPr marL="287338"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Any time a person makes a choice, they always trade off (give up) the other choices they could have made.</a:t>
            </a:r>
          </a:p>
          <a:p>
            <a:pPr marL="287338"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When someone chooses one of two options, the trade-off, or what you give up is the opportunity cost.</a:t>
            </a:r>
          </a:p>
          <a:p>
            <a:pPr marL="798513" lvl="2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The “cost” of giving something up is the consequence of an economic decision.</a:t>
            </a:r>
          </a:p>
        </p:txBody>
      </p:sp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295400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Trade-offs and Opportunity Costs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Opportunity costs are measured in terms of dollars, time, enjoyment, or something else of value.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The opportunity cost of a decision often varies from one person to the next, and depends on what the person who makes the decision values.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295400"/>
          </a:xfrm>
        </p:spPr>
        <p:txBody>
          <a:bodyPr/>
          <a:lstStyle/>
          <a:p>
            <a:r>
              <a:rPr lang="en-US" sz="3500" b="1" dirty="0" smtClean="0">
                <a:latin typeface="Arial" charset="0"/>
                <a:cs typeface="Arial" charset="0"/>
              </a:rPr>
              <a:t>Trade-offs and Opportunity Costs 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38600"/>
            <a:ext cx="4445000" cy="1828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572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Before using any other method, consider what is most obvious – use common sense!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Consider (3) common sense principles: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Do not spend more than you can afford.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Establish priorities and plan carefully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Your needs should be covered before your wants.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Remember, </a:t>
            </a:r>
            <a:r>
              <a:rPr lang="en-US" sz="2400" dirty="0">
                <a:latin typeface="Arial" charset="0"/>
                <a:cs typeface="Arial" charset="0"/>
              </a:rPr>
              <a:t>y</a:t>
            </a:r>
            <a:r>
              <a:rPr lang="en-US" sz="2400" dirty="0" smtClean="0">
                <a:latin typeface="Arial" charset="0"/>
                <a:cs typeface="Arial" charset="0"/>
              </a:rPr>
              <a:t>our financial future is in your hands, and it pays to develop a clear understanding of your financial situation before making decisions.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295400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Common Sense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181600"/>
            <a:ext cx="3962400" cy="11525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When deciding important matters, a systematic or rational decision-making process can help you arrive at the best course of action.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Systematic decision-making</a:t>
            </a:r>
            <a:r>
              <a:rPr lang="en-US" sz="2000" dirty="0" smtClean="0">
                <a:latin typeface="Arial" charset="0"/>
                <a:cs typeface="Arial" charset="0"/>
              </a:rPr>
              <a:t> - is a process of choosing a course of action after evaluating available information and weighing the costs and benefits of alternative actions and their consequences</a:t>
            </a:r>
          </a:p>
          <a:p>
            <a:pPr marL="0" lvl="1" indent="0"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Systematic Decision-Making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4076700"/>
            <a:ext cx="4533900" cy="1943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There are (5) steps within the systematic decision-making process:</a:t>
            </a:r>
          </a:p>
          <a:p>
            <a:pPr marL="914400" lvl="2" indent="-346075">
              <a:buFont typeface="+mj-lt"/>
              <a:buAutoNum type="arabicPeriod"/>
            </a:pPr>
            <a:r>
              <a:rPr lang="en-US" sz="2000" dirty="0" smtClean="0">
                <a:latin typeface="Arial" charset="0"/>
                <a:cs typeface="Arial" charset="0"/>
              </a:rPr>
              <a:t>Define the decision to be made.</a:t>
            </a:r>
          </a:p>
          <a:p>
            <a:pPr marL="1371600" lvl="3" indent="-346075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cs typeface="Arial" charset="0"/>
              </a:rPr>
              <a:t>Have a clear idea of the challenge in order to find the best approach.</a:t>
            </a:r>
          </a:p>
          <a:p>
            <a:pPr marL="914400" lvl="2" indent="-346075">
              <a:buFont typeface="+mj-lt"/>
              <a:buAutoNum type="arabicPeriod"/>
            </a:pPr>
            <a:r>
              <a:rPr lang="en-US" sz="2000" dirty="0" smtClean="0">
                <a:latin typeface="Arial" charset="0"/>
                <a:cs typeface="Arial" charset="0"/>
              </a:rPr>
              <a:t>Explore all alternatives.</a:t>
            </a:r>
          </a:p>
          <a:p>
            <a:pPr marL="1371600" lvl="3" indent="-346075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cs typeface="Arial" charset="0"/>
              </a:rPr>
              <a:t>Analyze possible solutions to your problem.</a:t>
            </a:r>
          </a:p>
          <a:p>
            <a:pPr marL="914400" lvl="2" indent="-346075">
              <a:buFont typeface="+mj-lt"/>
              <a:buAutoNum type="arabicPeriod"/>
            </a:pPr>
            <a:r>
              <a:rPr lang="en-US" sz="2000" dirty="0" smtClean="0">
                <a:latin typeface="Arial" charset="0"/>
                <a:cs typeface="Arial" charset="0"/>
              </a:rPr>
              <a:t>Choose the best alternative.</a:t>
            </a:r>
          </a:p>
          <a:p>
            <a:pPr marL="1371600" lvl="3" indent="-346075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cs typeface="Arial" charset="0"/>
              </a:rPr>
              <a:t>Decide which alternative best fits your situation.</a:t>
            </a:r>
          </a:p>
          <a:p>
            <a:pPr marL="914400" lvl="2" indent="-346075">
              <a:buFont typeface="+mj-lt"/>
              <a:buAutoNum type="arabicPeriod"/>
            </a:pPr>
            <a:r>
              <a:rPr lang="en-US" sz="2000" dirty="0">
                <a:latin typeface="Arial" charset="0"/>
                <a:cs typeface="Arial" charset="0"/>
              </a:rPr>
              <a:t>Act on the decision</a:t>
            </a:r>
            <a:r>
              <a:rPr lang="en-US" sz="2000" dirty="0" smtClean="0">
                <a:latin typeface="Arial" charset="0"/>
                <a:cs typeface="Arial" charset="0"/>
              </a:rPr>
              <a:t>.</a:t>
            </a:r>
          </a:p>
          <a:p>
            <a:pPr marL="1371600" lvl="3" indent="-346075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cs typeface="Arial" charset="0"/>
              </a:rPr>
              <a:t>Carry out your plan.</a:t>
            </a:r>
            <a:endParaRPr lang="en-US" sz="1600" dirty="0">
              <a:latin typeface="Arial" charset="0"/>
              <a:cs typeface="Arial" charset="0"/>
            </a:endParaRPr>
          </a:p>
          <a:p>
            <a:pPr marL="914400" lvl="2" indent="-346075">
              <a:buFont typeface="+mj-lt"/>
              <a:buAutoNum type="arabicPeriod"/>
            </a:pPr>
            <a:r>
              <a:rPr lang="en-US" sz="2000" dirty="0">
                <a:latin typeface="Arial" charset="0"/>
                <a:cs typeface="Arial" charset="0"/>
              </a:rPr>
              <a:t>Evaluate the solution or decision</a:t>
            </a:r>
            <a:r>
              <a:rPr lang="en-US" sz="2000" dirty="0" smtClean="0">
                <a:latin typeface="Arial" charset="0"/>
                <a:cs typeface="Arial" charset="0"/>
              </a:rPr>
              <a:t>.</a:t>
            </a:r>
          </a:p>
          <a:p>
            <a:pPr marL="1371600" lvl="3" indent="-346075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cs typeface="Arial" charset="0"/>
              </a:rPr>
              <a:t>Evaluation is an on-going process.</a:t>
            </a:r>
          </a:p>
          <a:p>
            <a:pPr marL="0" lvl="1" indent="0"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Systematic Decision-Making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43" y="4419600"/>
            <a:ext cx="353785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65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Describe the initial steps for creating a financial plan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Discuss the importance of setting goals as a part of financial planning</a:t>
            </a:r>
          </a:p>
          <a:p>
            <a:pPr marL="0" indent="0"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endParaRPr lang="en-US" sz="2400" dirty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Box 4"/>
          <p:cNvSpPr txBox="1">
            <a:spLocks noChangeArrowheads="1"/>
          </p:cNvSpPr>
          <p:nvPr/>
        </p:nvSpPr>
        <p:spPr bwMode="auto">
          <a:xfrm>
            <a:off x="152400" y="6629400"/>
            <a:ext cx="2819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 dirty="0">
                <a:solidFill>
                  <a:srgbClr val="0070C0"/>
                </a:solidFill>
                <a:latin typeface="Calibri" pitchFamily="34" charset="0"/>
              </a:rPr>
              <a:t>Goodheart-Willcox Publisher</a:t>
            </a:r>
            <a:endParaRPr lang="en-US" sz="900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 3" descr="Define the decision to be made&#10;Explore all alternatives&#10;Choose the best alternative&#10;Act on the decision&#10;Evaluate the solution or decision" title="Graph for Systematic Decision-Making"/>
          <p:cNvGraphicFramePr/>
          <p:nvPr>
            <p:extLst>
              <p:ext uri="{D42A27DB-BD31-4B8C-83A1-F6EECF244321}">
                <p14:modId xmlns:p14="http://schemas.microsoft.com/office/powerpoint/2010/main" val="2384790174"/>
              </p:ext>
            </p:extLst>
          </p:nvPr>
        </p:nvGraphicFramePr>
        <p:xfrm>
          <a:off x="2286000" y="1524000"/>
          <a:ext cx="4648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2954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Systematic Decision-Making (Continued)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05400"/>
          </a:xfrm>
        </p:spPr>
        <p:txBody>
          <a:bodyPr/>
          <a:lstStyle/>
          <a:p>
            <a:r>
              <a:rPr lang="en-US" sz="2200" dirty="0" smtClean="0">
                <a:latin typeface="Arial" charset="0"/>
                <a:cs typeface="Arial" charset="0"/>
              </a:rPr>
              <a:t>Managing personal finances requires that you manage the use of your resources to the best of your ability.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u="sng" dirty="0" smtClean="0">
                <a:latin typeface="Arial" charset="0"/>
                <a:cs typeface="Arial" charset="0"/>
              </a:rPr>
              <a:t>Management</a:t>
            </a:r>
            <a:r>
              <a:rPr lang="en-US" sz="1900" dirty="0" smtClean="0">
                <a:latin typeface="Arial" charset="0"/>
                <a:cs typeface="Arial" charset="0"/>
              </a:rPr>
              <a:t> - is the process of organizing and using resources to achieve predetermined objectives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charset="0"/>
                <a:cs typeface="Arial" charset="0"/>
              </a:rPr>
              <a:t>Using a management system can help you manage human and nonhuman resources that are available for use.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u="sng" dirty="0" smtClean="0">
                <a:latin typeface="Arial" charset="0"/>
                <a:cs typeface="Arial" charset="0"/>
              </a:rPr>
              <a:t>Personal information management (PIM)</a:t>
            </a:r>
            <a:r>
              <a:rPr lang="en-US" sz="1900" dirty="0" smtClean="0">
                <a:latin typeface="Arial" charset="0"/>
                <a:cs typeface="Arial" charset="0"/>
              </a:rPr>
              <a:t> - is a system that individuals use to acquire, organize, maintain, retrieve, and use information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While using a systematic decision-making process is important in management, there (3) </a:t>
            </a:r>
            <a:r>
              <a:rPr lang="en-US" sz="2200" dirty="0">
                <a:latin typeface="Arial" charset="0"/>
                <a:cs typeface="Arial" charset="0"/>
              </a:rPr>
              <a:t>stages of management that must be applied in order to make the best decisions possible</a:t>
            </a:r>
            <a:r>
              <a:rPr lang="en-US" sz="2200" dirty="0" smtClean="0">
                <a:latin typeface="Arial" charset="0"/>
                <a:cs typeface="Arial" charset="0"/>
              </a:rPr>
              <a:t>:  </a:t>
            </a:r>
          </a:p>
          <a:p>
            <a:pPr marL="914400" indent="0"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1) planning</a:t>
            </a:r>
          </a:p>
          <a:p>
            <a:pPr marL="914400" indent="0"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2) action </a:t>
            </a:r>
          </a:p>
          <a:p>
            <a:pPr marL="914400" indent="0"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3) evaluation</a:t>
            </a:r>
            <a:endParaRPr lang="en-US" sz="1900" dirty="0">
              <a:latin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Managing Resources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Planning is an important part of managing resources, and applies to almost anything you want to achieve.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The planning phase of management involves identifying goals, obstacles, and resources.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(3) questions to consider: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What goals do you want to have or achieve?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What obstacles stand between you and your goals?  What must you overcome?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What resources can you use to overcome the obstacles and reach your goals?</a:t>
            </a:r>
          </a:p>
        </p:txBody>
      </p:sp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Planning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2" y="5105400"/>
            <a:ext cx="3381375" cy="13525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3" name="TextBox 3"/>
          <p:cNvSpPr txBox="1">
            <a:spLocks noChangeArrowheads="1"/>
          </p:cNvSpPr>
          <p:nvPr/>
        </p:nvSpPr>
        <p:spPr bwMode="auto">
          <a:xfrm>
            <a:off x="152400" y="6629400"/>
            <a:ext cx="2819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 dirty="0">
                <a:solidFill>
                  <a:srgbClr val="0070C0"/>
                </a:solidFill>
                <a:latin typeface="Calibri" pitchFamily="34" charset="0"/>
              </a:rPr>
              <a:t>Goodheart-Willcox Publisher</a:t>
            </a:r>
            <a:endParaRPr lang="en-US" sz="900" dirty="0">
              <a:solidFill>
                <a:srgbClr val="0070C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682989"/>
              </p:ext>
            </p:extLst>
          </p:nvPr>
        </p:nvGraphicFramePr>
        <p:xfrm>
          <a:off x="228600" y="1985963"/>
          <a:ext cx="86868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Goal</a:t>
                      </a:r>
                      <a:r>
                        <a:rPr lang="en-US" baseline="0" dirty="0" smtClean="0"/>
                        <a:t> Planning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Obstacles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Available Resources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Plan #1</a:t>
                      </a:r>
                    </a:p>
                    <a:p>
                      <a:pPr algn="ctr"/>
                      <a:r>
                        <a:rPr lang="en-US" b="1" dirty="0" smtClean="0"/>
                        <a:t>Complete an English assignment on time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Time limitations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Lack of interest in the</a:t>
                      </a:r>
                      <a:r>
                        <a:rPr lang="en-US" baseline="0" dirty="0" smtClean="0"/>
                        <a:t> topic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Difficulty getting started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Tough grading by the  English instructor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Two hours after school each day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Public library reference room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Knowledge of the topic and where to go for information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Detailed instructions from the English instructor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Writing and computer skills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Computer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Determination to finish on time</a:t>
                      </a:r>
                      <a:r>
                        <a:rPr lang="en-US" baseline="0" dirty="0" smtClean="0"/>
                        <a:t> and get a good grade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Planning (cont.)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7" name="TextBox 3"/>
          <p:cNvSpPr txBox="1">
            <a:spLocks noChangeArrowheads="1"/>
          </p:cNvSpPr>
          <p:nvPr/>
        </p:nvSpPr>
        <p:spPr bwMode="auto">
          <a:xfrm>
            <a:off x="152400" y="6629400"/>
            <a:ext cx="2819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 dirty="0">
                <a:solidFill>
                  <a:srgbClr val="0070C0"/>
                </a:solidFill>
                <a:latin typeface="Calibri" pitchFamily="34" charset="0"/>
              </a:rPr>
              <a:t>Goodheart-Willcox Publisher</a:t>
            </a:r>
            <a:endParaRPr lang="en-US" sz="900" dirty="0">
              <a:solidFill>
                <a:srgbClr val="0070C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558418"/>
              </p:ext>
            </p:extLst>
          </p:nvPr>
        </p:nvGraphicFramePr>
        <p:xfrm>
          <a:off x="228600" y="1524000"/>
          <a:ext cx="8686800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Goal</a:t>
                      </a:r>
                      <a:r>
                        <a:rPr lang="en-US" baseline="0" dirty="0" smtClean="0"/>
                        <a:t> Planning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Obstacles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Available Resources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Plan #2</a:t>
                      </a:r>
                    </a:p>
                    <a:p>
                      <a:pPr algn="ctr"/>
                      <a:r>
                        <a:rPr lang="en-US" b="1" dirty="0" smtClean="0"/>
                        <a:t>Become president of the student body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Popularity of the other candidates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Difficulty in contacting all the voters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Limited time before the election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Lack of organization among supporters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Knowledge of the job and its demands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Experience in the student government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Organizational skills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Public speaking skills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Reputation for leadership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Energy and enthusiasm for planning and running the campaign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Knowledge of what the voters want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Broad support from both the student</a:t>
                      </a:r>
                      <a:r>
                        <a:rPr lang="en-US" baseline="0" dirty="0" smtClean="0"/>
                        <a:t> body and the faculty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Friends who are willing to help run the campaign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Use of school computers and graphics programs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Desire to win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Planning (cont.)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Action is an important part of planning.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It involves using your resources to overcome the obstacles that stand between you and your goals.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Successful action depends on determination and flexibility.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Determination</a:t>
            </a:r>
            <a:r>
              <a:rPr lang="en-US" sz="2000" dirty="0" smtClean="0">
                <a:latin typeface="Arial" charset="0"/>
                <a:cs typeface="Arial" charset="0"/>
              </a:rPr>
              <a:t> - keeps you focused, especially when things are not going as planned.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Flexibility</a:t>
            </a:r>
            <a:r>
              <a:rPr lang="en-US" sz="2000" dirty="0" smtClean="0">
                <a:latin typeface="Arial" charset="0"/>
                <a:cs typeface="Arial" charset="0"/>
              </a:rPr>
              <a:t> - helps you find ways to revise and improve your plans; can work to your advantage in all types of situations.</a:t>
            </a:r>
          </a:p>
        </p:txBody>
      </p:sp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Action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Evaluation is a continuous process, and when you evaluate a plan of action, you assess your progress through all stages of the management process.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During evaluation, ask the following questions: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What worked?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What did not?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How could you make it better next time? 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Ongoing evaluation can help you develop better ways of using resources to reach goals.</a:t>
            </a:r>
          </a:p>
        </p:txBody>
      </p:sp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Evaluation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800600"/>
            <a:ext cx="2962275" cy="15430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9" name="TextBox 4"/>
          <p:cNvSpPr txBox="1">
            <a:spLocks noChangeArrowheads="1"/>
          </p:cNvSpPr>
          <p:nvPr/>
        </p:nvSpPr>
        <p:spPr bwMode="auto">
          <a:xfrm>
            <a:off x="152400" y="6629400"/>
            <a:ext cx="2819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 dirty="0">
                <a:solidFill>
                  <a:srgbClr val="0070C0"/>
                </a:solidFill>
                <a:latin typeface="Calibri" pitchFamily="34" charset="0"/>
              </a:rPr>
              <a:t>Goodheart-Willcox Publisher</a:t>
            </a:r>
            <a:endParaRPr lang="en-US" sz="9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97038"/>
          <a:ext cx="86868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Process of Evaluation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 Plans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Evaluating 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Evaluating Results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What are the goals?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What obstacles stand in the way?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What resources are needed?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Are the needed resources available?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Are the goals realistic?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Are the goals worth</a:t>
                      </a:r>
                      <a:r>
                        <a:rPr lang="en-US" baseline="0" dirty="0" smtClean="0"/>
                        <a:t> the effort?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Is the plan working?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Is there steady progress?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Are the resources being used to</a:t>
                      </a:r>
                      <a:r>
                        <a:rPr lang="en-US" baseline="0" dirty="0" smtClean="0"/>
                        <a:t> their best advantage?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Are top priority goals getting top priority attention?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Is there room for improvement?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What changes are needed?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Were the goals achieved?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Was it worth the effort?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Are the results satisfactory?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What key factors contributed to reaching or failing to reach the goals?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What were the strengths or weaknesses in the plans and actions?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How can future</a:t>
                      </a:r>
                      <a:r>
                        <a:rPr lang="en-US" baseline="0" dirty="0" smtClean="0"/>
                        <a:t> plans be improved?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Managing Resources (Continued)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**Quick Recap**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step (number) allows you to carry out your plan?</a:t>
            </a:r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dirty="0" smtClean="0"/>
              <a:t>Step 4: Act on the Decision</a:t>
            </a:r>
          </a:p>
          <a:p>
            <a:pPr marL="0" indent="0" algn="ctr">
              <a:buNone/>
            </a:pPr>
            <a:endParaRPr lang="en-US" sz="1400" dirty="0"/>
          </a:p>
          <a:p>
            <a:r>
              <a:rPr lang="en-US" dirty="0" smtClean="0"/>
              <a:t>__________ _____ is a method of weighing the costs against the benefits of an action, a purchase, or a financial decision.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US" dirty="0" smtClean="0"/>
              <a:t>Cost-benefit analysis</a:t>
            </a:r>
            <a:endParaRPr lang="en-US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7107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Financial Influencers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1.3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Planning your personal finances can help you reach important goals and achieve a sense of financial security over your lifetime.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To manage money successfully, you need to be educated about money matters.</a:t>
            </a:r>
            <a:endParaRPr lang="en-US" sz="2800" b="1" dirty="0" smtClean="0">
              <a:latin typeface="Arial" charset="0"/>
              <a:cs typeface="Arial" charset="0"/>
            </a:endParaRP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400" u="sng" dirty="0" smtClean="0">
                <a:latin typeface="Arial" charset="0"/>
                <a:cs typeface="Arial" charset="0"/>
              </a:rPr>
              <a:t>Financial literacy</a:t>
            </a:r>
            <a:r>
              <a:rPr lang="en-US" sz="2400" dirty="0" smtClean="0">
                <a:latin typeface="Arial" charset="0"/>
                <a:cs typeface="Arial" charset="0"/>
              </a:rPr>
              <a:t> - is the possession of a body of financial knowledge, a set of basic skills, and the ability to apply knowledge and skills to making informed, responsible financial choices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400" u="sng" dirty="0">
                <a:latin typeface="Arial" charset="0"/>
                <a:cs typeface="Arial" charset="0"/>
              </a:rPr>
              <a:t>Personal financial planning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-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is </a:t>
            </a:r>
            <a:r>
              <a:rPr lang="en-US" sz="2400" dirty="0">
                <a:latin typeface="Arial" charset="0"/>
                <a:cs typeface="Arial" charset="0"/>
              </a:rPr>
              <a:t>the process of setting financial goals and developing plans to reach them while meeting financial needs</a:t>
            </a:r>
          </a:p>
          <a:p>
            <a:pPr marL="914400" lvl="1">
              <a:buFont typeface="Wingdings" panose="05000000000000000000" pitchFamily="2" charset="2"/>
              <a:buChar char="§"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Planning Your Future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Identify </a:t>
            </a:r>
            <a:r>
              <a:rPr lang="en-US" sz="2400" dirty="0">
                <a:latin typeface="Arial" charset="0"/>
                <a:cs typeface="Arial" charset="0"/>
              </a:rPr>
              <a:t>and explain factors that impact an individual’s financial future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Describe how the government influences the economy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Explain how globalization influences a person’s </a:t>
            </a:r>
            <a:r>
              <a:rPr lang="en-US" sz="2400" dirty="0" smtClean="0">
                <a:latin typeface="Arial" charset="0"/>
                <a:cs typeface="Arial" charset="0"/>
              </a:rPr>
              <a:t>finances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811371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There are many important factors and forces that influence your financial life now and in the future.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Individually and together, these factors will cause you to redefine your financial needs, priorities, and goals over time.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These important factors include: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economic conditions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demographics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culture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changing technology</a:t>
            </a:r>
          </a:p>
        </p:txBody>
      </p:sp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Your Financial Future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43" y="3733800"/>
            <a:ext cx="4490357" cy="2514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One factor that influences your financial future is the current economic condition of our economy.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Economic conditions</a:t>
            </a:r>
            <a:r>
              <a:rPr lang="en-US" sz="2000" dirty="0" smtClean="0">
                <a:latin typeface="Arial" charset="0"/>
                <a:cs typeface="Arial" charset="0"/>
              </a:rPr>
              <a:t> - are the state of the economy at a given time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When the economy is growing, people are optimistic, while businesses are producing more, selling more, and hiring more employees to reach demand.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However, when the economy is struggling, people and businesses are wary and cut back on spending.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Several economic conditions include:</a:t>
            </a:r>
            <a:endParaRPr lang="en-US" sz="2400" dirty="0">
              <a:latin typeface="Arial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Recession</a:t>
            </a:r>
            <a:r>
              <a:rPr lang="en-US" sz="2000" dirty="0" smtClean="0">
                <a:latin typeface="Arial" charset="0"/>
                <a:cs typeface="Arial" charset="0"/>
              </a:rPr>
              <a:t> - is a period of slow or no economic growth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Inflation</a:t>
            </a:r>
            <a:r>
              <a:rPr lang="en-US" sz="2000" dirty="0" smtClean="0">
                <a:latin typeface="Arial" charset="0"/>
                <a:cs typeface="Arial" charset="0"/>
              </a:rPr>
              <a:t> - is a period of rising prices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Interest</a:t>
            </a:r>
            <a:r>
              <a:rPr lang="en-US" sz="2000" dirty="0" smtClean="0">
                <a:latin typeface="Arial" charset="0"/>
                <a:cs typeface="Arial" charset="0"/>
              </a:rPr>
              <a:t> - is the amount that is paid for using money</a:t>
            </a:r>
          </a:p>
        </p:txBody>
      </p:sp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Economic Conditions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Economic Conditions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Another economic condition that influences your financial future is a recession.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u="sng" dirty="0" smtClean="0"/>
              <a:t>Recession</a:t>
            </a:r>
            <a:r>
              <a:rPr lang="en-US" sz="2000" dirty="0" smtClean="0"/>
              <a:t> – is a period of slow or no economic growth.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Recessions spread uncertainty and pessimism over the entire economy for individuals and businesses.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result - consumers spend less and save more, while businesses cut back on spending, lay off employees, and limit production.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419600"/>
            <a:ext cx="3076575" cy="204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52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Economic Conditions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r>
              <a:rPr lang="en-US" sz="2200" dirty="0" smtClean="0"/>
              <a:t>Other economic conditions that influence your financial future is inflation and interest.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u="sng" dirty="0" smtClean="0"/>
              <a:t>inflation</a:t>
            </a:r>
            <a:r>
              <a:rPr lang="en-US" sz="1800" dirty="0" smtClean="0"/>
              <a:t> – is a period of rising prices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u="sng" dirty="0" smtClean="0"/>
              <a:t>Interest</a:t>
            </a:r>
            <a:r>
              <a:rPr lang="en-US" sz="1800" dirty="0" smtClean="0"/>
              <a:t> – is the amount that is paid for using money</a:t>
            </a:r>
            <a:endParaRPr lang="en-US" sz="1800" u="sng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Inflation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As prices go up, the value of the dollar goes down.</a:t>
            </a:r>
          </a:p>
          <a:p>
            <a:pPr marL="744538" lvl="2" indent="-287338">
              <a:buFont typeface="Wingdings" panose="05000000000000000000" pitchFamily="2" charset="2"/>
              <a:buChar char="§"/>
            </a:pPr>
            <a:r>
              <a:rPr lang="en-US" sz="1800" dirty="0" smtClean="0"/>
              <a:t>Results in consumers’ buying power to decrease; they cannot buy or save as much as they normally do.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Interest</a:t>
            </a:r>
          </a:p>
          <a:p>
            <a:pPr marL="744538" lvl="2" indent="-287338">
              <a:buFont typeface="Wingdings" panose="05000000000000000000" pitchFamily="2" charset="2"/>
              <a:buChar char="§"/>
            </a:pPr>
            <a:r>
              <a:rPr lang="en-US" sz="1800" dirty="0" smtClean="0"/>
              <a:t>Banks accept personal deposits in which they pay the depositor interest for “loaning” them money.  </a:t>
            </a:r>
          </a:p>
          <a:p>
            <a:pPr marL="744538" lvl="2" indent="-287338">
              <a:buFont typeface="Wingdings" panose="05000000000000000000" pitchFamily="2" charset="2"/>
              <a:buChar char="§"/>
            </a:pPr>
            <a:r>
              <a:rPr lang="en-US" sz="1800" dirty="0" smtClean="0"/>
              <a:t>In turn, they loan that money out to other customers in the form of loans.</a:t>
            </a:r>
          </a:p>
          <a:p>
            <a:pPr marL="744538" lvl="2" indent="-287338">
              <a:buFont typeface="Wingdings" panose="05000000000000000000" pitchFamily="2" charset="2"/>
              <a:buChar char="§"/>
            </a:pPr>
            <a:r>
              <a:rPr lang="en-US" sz="1800" dirty="0" smtClean="0"/>
              <a:t>Those who borrow money will pay interest to the bank for using that money.</a:t>
            </a:r>
          </a:p>
          <a:p>
            <a:pPr marL="744538" lvl="2" indent="-287338">
              <a:buFont typeface="Wingdings" panose="05000000000000000000" pitchFamily="2" charset="2"/>
              <a:buChar char="§"/>
            </a:pPr>
            <a:r>
              <a:rPr lang="en-US" sz="1800" dirty="0" smtClean="0"/>
              <a:t>If interest rates are high for borrowing money, consumers borrow less, which means they spend less.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782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Economic Conditions (cont.)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7" y="1524000"/>
            <a:ext cx="7394526" cy="5105400"/>
          </a:xfrm>
        </p:spPr>
      </p:pic>
    </p:spTree>
    <p:extLst>
      <p:ext uri="{BB962C8B-B14F-4D97-AF65-F5344CB8AC3E}">
        <p14:creationId xmlns:p14="http://schemas.microsoft.com/office/powerpoint/2010/main" val="173622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To some extent, the way you manage your money and your life in the years ahead will depend on demographics.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Demographics</a:t>
            </a:r>
            <a:r>
              <a:rPr lang="en-US" sz="2000" dirty="0" smtClean="0">
                <a:latin typeface="Arial" charset="0"/>
                <a:cs typeface="Arial" charset="0"/>
              </a:rPr>
              <a:t> - are the statistical characteristics of a population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Demographic statistics are broken down into (3) categories</a:t>
            </a:r>
            <a:r>
              <a:rPr lang="en-US" sz="2400" dirty="0" smtClean="0">
                <a:latin typeface="Arial" charset="0"/>
                <a:cs typeface="Arial" charset="0"/>
              </a:rPr>
              <a:t>:</a:t>
            </a:r>
          </a:p>
          <a:p>
            <a:pPr marL="744538" lvl="2" indent="-344488">
              <a:buFont typeface="+mj-lt"/>
              <a:buAutoNum type="arabicParenR"/>
            </a:pPr>
            <a:r>
              <a:rPr lang="en-US" sz="2000" dirty="0" smtClean="0">
                <a:latin typeface="Arial" charset="0"/>
                <a:cs typeface="Arial" charset="0"/>
              </a:rPr>
              <a:t>Vital statistics – birth records, deaths, marriages</a:t>
            </a:r>
          </a:p>
          <a:p>
            <a:pPr marL="744538" lvl="2" indent="-344488">
              <a:buFont typeface="+mj-lt"/>
              <a:buAutoNum type="arabicParenR"/>
            </a:pPr>
            <a:r>
              <a:rPr lang="en-US" sz="2000" dirty="0" smtClean="0">
                <a:latin typeface="Arial" charset="0"/>
                <a:cs typeface="Arial" charset="0"/>
              </a:rPr>
              <a:t>Social statistics – population breakdown: age, sex, race</a:t>
            </a:r>
          </a:p>
          <a:p>
            <a:pPr marL="744538" lvl="2" indent="-344488">
              <a:buFont typeface="+mj-lt"/>
              <a:buAutoNum type="arabicParenR"/>
            </a:pPr>
            <a:r>
              <a:rPr lang="en-US" sz="2000" dirty="0" smtClean="0">
                <a:latin typeface="Arial" charset="0"/>
                <a:cs typeface="Arial" charset="0"/>
              </a:rPr>
              <a:t>Other statistics – education levels, income levels, employment, religion, crime, immigration, etc.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Demographics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19" y="4648200"/>
            <a:ext cx="3967162" cy="17657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Most communities include a variety of different racial and ethnic groups who have different attitudes and buying behaviors.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culture</a:t>
            </a:r>
            <a:r>
              <a:rPr lang="en-US" sz="2000" dirty="0" smtClean="0">
                <a:latin typeface="Arial" charset="0"/>
                <a:cs typeface="Arial" charset="0"/>
              </a:rPr>
              <a:t> – is the beliefs, behaviors, and other characteristics common among members of a group or society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Cultural and ethnic traditions affect many everyday choices and routines.</a:t>
            </a:r>
          </a:p>
          <a:p>
            <a:pPr marL="744538" lvl="2" indent="-287338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May dictate each person’s role in the family, who makes the financial decisions, if credit is used, how the family manages money.</a:t>
            </a:r>
          </a:p>
        </p:txBody>
      </p:sp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Culture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953000"/>
            <a:ext cx="2349149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05" y="4925081"/>
            <a:ext cx="2458669" cy="1580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4925081"/>
            <a:ext cx="2458669" cy="158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32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New developments and discoveries in communication, medicine, science, and other areas change the way we live in the world and the economic decisions we make.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000" u="sng" dirty="0" smtClean="0"/>
              <a:t>Technology</a:t>
            </a:r>
            <a:r>
              <a:rPr lang="en-US" sz="2000" dirty="0" smtClean="0"/>
              <a:t> - is </a:t>
            </a:r>
            <a:r>
              <a:rPr lang="en-US" sz="2000" dirty="0"/>
              <a:t>the application of science and research to human life and </a:t>
            </a:r>
            <a:r>
              <a:rPr lang="en-US" sz="2000" dirty="0" smtClean="0"/>
              <a:t>environments</a:t>
            </a:r>
          </a:p>
          <a:p>
            <a:pPr>
              <a:defRPr/>
            </a:pPr>
            <a:r>
              <a:rPr lang="en-US" sz="2400" dirty="0" smtClean="0"/>
              <a:t>Technology brings changes in the way you live and deal with financial matters.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Advanced technology creates new markets as well as provides more and cheaper goods and services for consumers.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Also creates jobs in many new lines of work.</a:t>
            </a:r>
          </a:p>
        </p:txBody>
      </p:sp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Technology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Has also fueled “offshore outsourcing”, which takes advantage of cheap labor and relaxed governmental pressure and regulations.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Results in American workers competing for lower paying jobs and unemployment.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The right education has never been more important than in today’s economy.</a:t>
            </a:r>
          </a:p>
          <a:p>
            <a:pPr>
              <a:defRPr/>
            </a:pPr>
            <a:r>
              <a:rPr lang="en-US" sz="2400" dirty="0" smtClean="0"/>
              <a:t>The influence of mass media is also important.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000" u="sng" dirty="0" smtClean="0"/>
              <a:t>Media</a:t>
            </a:r>
            <a:r>
              <a:rPr lang="en-US" sz="2000" dirty="0" smtClean="0"/>
              <a:t> - is </a:t>
            </a:r>
            <a:r>
              <a:rPr lang="en-US" sz="2000" dirty="0"/>
              <a:t>forms of communication designed to reach a large number of </a:t>
            </a:r>
            <a:r>
              <a:rPr lang="en-US" sz="2000" dirty="0" smtClean="0"/>
              <a:t>people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Impacts individual, family, business, and government decisions by providing information for making financial decisions.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Popular forms of mass media are: television, radio, and internet</a:t>
            </a:r>
          </a:p>
        </p:txBody>
      </p:sp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Technology (cont.)</a:t>
            </a:r>
          </a:p>
        </p:txBody>
      </p:sp>
    </p:spTree>
    <p:extLst>
      <p:ext uri="{BB962C8B-B14F-4D97-AF65-F5344CB8AC3E}">
        <p14:creationId xmlns:p14="http://schemas.microsoft.com/office/powerpoint/2010/main" val="2525378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To achieve your goals, financial planning is essential in every phase of life.</a:t>
            </a:r>
            <a:endParaRPr lang="en-US" u="sng" dirty="0">
              <a:latin typeface="Arial" charset="0"/>
              <a:cs typeface="Arial" charset="0"/>
            </a:endParaRP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Financial plan</a:t>
            </a:r>
            <a:r>
              <a:rPr lang="en-US" sz="2000" dirty="0" smtClean="0">
                <a:latin typeface="Arial" charset="0"/>
                <a:cs typeface="Arial" charset="0"/>
              </a:rPr>
              <a:t> - is an overview of an individual’s current financial position and strategies to meet future financial aspirations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Creating a plan starts with analyzing your needs and wants, values and ethics.  Also includes personal priorities, standards, and available resources.</a:t>
            </a:r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Financial Planning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4343400"/>
            <a:ext cx="6038850" cy="1968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The government plays a vital part in the operation and stability of the economy.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Governmental policies directly affect business and consumers.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Also provides consumer information to inform consumers on a variety of different topics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Arial" charset="0"/>
                <a:cs typeface="Arial" charset="0"/>
              </a:rPr>
              <a:t>Much of the information provides assistance with financial planning and money management.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The government also provides public assistance programs to help </a:t>
            </a:r>
            <a:r>
              <a:rPr lang="en-US" sz="2400" dirty="0" smtClean="0">
                <a:latin typeface="Arial" charset="0"/>
                <a:cs typeface="Arial" charset="0"/>
              </a:rPr>
              <a:t>meet </a:t>
            </a:r>
            <a:r>
              <a:rPr lang="en-US" sz="2400" dirty="0" smtClean="0">
                <a:latin typeface="Arial" charset="0"/>
                <a:cs typeface="Arial" charset="0"/>
              </a:rPr>
              <a:t>the needs of individuals. 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Entitlement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- is a government program that provides financial benefits to eligible citizens based on their legal </a:t>
            </a:r>
            <a:r>
              <a:rPr lang="en-US" sz="2000" dirty="0" smtClean="0">
                <a:latin typeface="Arial" charset="0"/>
                <a:cs typeface="Arial" charset="0"/>
              </a:rPr>
              <a:t>rights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Programs such as: Medicaid, Medicare, Social Security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Government and the Economy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219635" y="1447800"/>
            <a:ext cx="8686800" cy="510540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Globalization, with all its pros and cons, is today’s reality.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u="sng" dirty="0" smtClean="0">
                <a:latin typeface="Arial" charset="0"/>
                <a:cs typeface="Arial" charset="0"/>
              </a:rPr>
              <a:t>Globalization</a:t>
            </a:r>
            <a:r>
              <a:rPr lang="en-US" sz="1900" dirty="0" smtClean="0">
                <a:latin typeface="Arial" charset="0"/>
                <a:cs typeface="Arial" charset="0"/>
              </a:rPr>
              <a:t> - is the worldwide spread and integration of production, markets, communications, and technology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Globalization gives you access to a vast diversity of goods and services through worldwide markets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Arial" charset="0"/>
                <a:cs typeface="Arial" charset="0"/>
              </a:rPr>
              <a:t>News, entertainment, money, and information travel the globe in matter of seconds.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Business competition on a global scale can bring price and quality advantages for consumers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en-US" sz="1900" dirty="0">
                <a:latin typeface="Arial" charset="0"/>
                <a:cs typeface="Arial" charset="0"/>
              </a:rPr>
              <a:t>Domestic vs. </a:t>
            </a:r>
            <a:r>
              <a:rPr lang="en-US" sz="1900" dirty="0" smtClean="0">
                <a:latin typeface="Arial" charset="0"/>
                <a:cs typeface="Arial" charset="0"/>
              </a:rPr>
              <a:t>Foreign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Living in a global economy can bring job opportunities if you prepare to meet the demand in current job markets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pPr marL="800100" lvl="3" indent="-342900"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Arial" charset="0"/>
                <a:cs typeface="Arial" charset="0"/>
              </a:rPr>
              <a:t>Get the best education and training to meet the needs of job markets.</a:t>
            </a:r>
            <a:endParaRPr lang="en-US" sz="1900" dirty="0">
              <a:latin typeface="Arial" charset="0"/>
              <a:cs typeface="Arial" charset="0"/>
            </a:endParaRPr>
          </a:p>
        </p:txBody>
      </p:sp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Globalization and Your Finances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**Quick Recap**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type of demographic statistic provides information regarding age, sex, or race?</a:t>
            </a:r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dirty="0" smtClean="0"/>
              <a:t>Social statistics</a:t>
            </a:r>
          </a:p>
          <a:p>
            <a:pPr marL="0" indent="0" algn="ctr">
              <a:buNone/>
            </a:pPr>
            <a:endParaRPr lang="en-US" sz="1400" dirty="0"/>
          </a:p>
          <a:p>
            <a:r>
              <a:rPr lang="en-US" dirty="0" smtClean="0"/>
              <a:t>The economic period that shows no growth is called a ______.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US" dirty="0" smtClean="0"/>
              <a:t>recession</a:t>
            </a:r>
            <a:endParaRPr lang="en-US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9090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When creating a plan, an individual must analyze their personal needs and wants.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Needs</a:t>
            </a:r>
            <a:r>
              <a:rPr lang="en-US" sz="2000" dirty="0" smtClean="0">
                <a:latin typeface="Arial" charset="0"/>
                <a:cs typeface="Arial" charset="0"/>
              </a:rPr>
              <a:t> - are necessities a person must have to survive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Wants</a:t>
            </a:r>
            <a:r>
              <a:rPr lang="en-US" sz="2000" dirty="0" smtClean="0">
                <a:latin typeface="Arial" charset="0"/>
                <a:cs typeface="Arial" charset="0"/>
              </a:rPr>
              <a:t> - are things that a person desires but can live without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Goods and services are purchased to meet a person’s needs and wants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pPr marL="914400" lvl="2" indent="-342900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Consumer</a:t>
            </a:r>
            <a:r>
              <a:rPr lang="en-US" sz="2000" dirty="0" smtClean="0">
                <a:latin typeface="Arial" charset="0"/>
                <a:cs typeface="Arial" charset="0"/>
              </a:rPr>
              <a:t> - is </a:t>
            </a:r>
            <a:r>
              <a:rPr lang="en-US" sz="2000" dirty="0">
                <a:latin typeface="Arial" charset="0"/>
                <a:cs typeface="Arial" charset="0"/>
              </a:rPr>
              <a:t>an individual who purchases goods and services for his or her own </a:t>
            </a:r>
            <a:r>
              <a:rPr lang="en-US" sz="2000" dirty="0" smtClean="0">
                <a:latin typeface="Arial" charset="0"/>
                <a:cs typeface="Arial" charset="0"/>
              </a:rPr>
              <a:t>use</a:t>
            </a:r>
          </a:p>
          <a:p>
            <a:pPr marL="914400" lvl="2" indent="-342900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Goods</a:t>
            </a:r>
            <a:r>
              <a:rPr lang="en-US" sz="2000" dirty="0" smtClean="0">
                <a:latin typeface="Arial" charset="0"/>
                <a:cs typeface="Arial" charset="0"/>
              </a:rPr>
              <a:t> - are tangible items that can be touched, used, and purchased, such as food or clothing</a:t>
            </a:r>
          </a:p>
          <a:p>
            <a:pPr marL="914400" lvl="2" indent="-342900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Services</a:t>
            </a:r>
            <a:r>
              <a:rPr lang="en-US" sz="2000" dirty="0" smtClean="0">
                <a:latin typeface="Arial" charset="0"/>
                <a:cs typeface="Arial" charset="0"/>
              </a:rPr>
              <a:t> - are </a:t>
            </a:r>
            <a:r>
              <a:rPr lang="en-US" sz="2000" dirty="0">
                <a:latin typeface="Arial" charset="0"/>
                <a:cs typeface="Arial" charset="0"/>
              </a:rPr>
              <a:t>intangible activities that another person usually performs for a fee, such as house cleaning or completing tax returns</a:t>
            </a:r>
          </a:p>
          <a:p>
            <a:pPr marL="742950" lvl="2" indent="-342900"/>
            <a:endParaRPr lang="en-US" dirty="0" smtClean="0">
              <a:latin typeface="Arial" charset="0"/>
              <a:cs typeface="Arial" charset="0"/>
            </a:endParaRPr>
          </a:p>
          <a:p>
            <a:pPr marL="742950" lvl="2" indent="-342900"/>
            <a:endParaRPr lang="en-US" dirty="0" smtClean="0">
              <a:latin typeface="Arial" charset="0"/>
              <a:cs typeface="Arial" charset="0"/>
            </a:endParaRPr>
          </a:p>
          <a:p>
            <a:pPr marL="400050" lvl="2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Financial Planning (cont.)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A financial plan also includes a person’s values.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Values</a:t>
            </a:r>
            <a:r>
              <a:rPr lang="en-US" sz="2000" dirty="0" smtClean="0">
                <a:latin typeface="Arial" charset="0"/>
                <a:cs typeface="Arial" charset="0"/>
              </a:rPr>
              <a:t>: are principles and beliefs that a person considers important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Values can influence the way you live and think as well as your decisions and behavior.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They govern and direct your life even if you are unaware of them.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As individuals make decisions and choices, they start to create a value system.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value system</a:t>
            </a:r>
            <a:r>
              <a:rPr lang="en-US" sz="2000" dirty="0" smtClean="0">
                <a:latin typeface="Arial" charset="0"/>
                <a:cs typeface="Arial" charset="0"/>
              </a:rPr>
              <a:t>: is the overall structure of values and goals that guides a person’s behavior and provides a sense of direction in life</a:t>
            </a:r>
          </a:p>
        </p:txBody>
      </p:sp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Values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05400"/>
          </a:xfrm>
        </p:spPr>
        <p:txBody>
          <a:bodyPr/>
          <a:lstStyle/>
          <a:p>
            <a:r>
              <a:rPr lang="en-US" sz="2300" dirty="0">
                <a:latin typeface="Arial" charset="0"/>
                <a:cs typeface="Arial" charset="0"/>
              </a:rPr>
              <a:t>A financial plan also includes a person’s </a:t>
            </a:r>
            <a:r>
              <a:rPr lang="en-US" sz="2300" dirty="0" smtClean="0">
                <a:latin typeface="Arial" charset="0"/>
                <a:cs typeface="Arial" charset="0"/>
              </a:rPr>
              <a:t>ethics.</a:t>
            </a:r>
            <a:endParaRPr lang="en-US" sz="2300" dirty="0">
              <a:latin typeface="Arial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Arial" charset="0"/>
                <a:cs typeface="Arial" charset="0"/>
              </a:rPr>
              <a:t>Ethics</a:t>
            </a:r>
            <a:r>
              <a:rPr lang="en-US" sz="2000" dirty="0" smtClean="0">
                <a:latin typeface="Arial" charset="0"/>
                <a:cs typeface="Arial" charset="0"/>
              </a:rPr>
              <a:t> - are the moral principles or beliefs that direct a person’s behavior</a:t>
            </a:r>
          </a:p>
          <a:p>
            <a:r>
              <a:rPr lang="en-US" sz="2300" dirty="0" smtClean="0">
                <a:latin typeface="Arial" charset="0"/>
                <a:cs typeface="Arial" charset="0"/>
              </a:rPr>
              <a:t>Ethical behavior calls for honesty, fairness, reliability, respect, courage, tolerance, civility, and compassion. </a:t>
            </a:r>
          </a:p>
          <a:p>
            <a:r>
              <a:rPr lang="en-US" sz="2300" dirty="0" smtClean="0">
                <a:latin typeface="Arial" charset="0"/>
                <a:cs typeface="Arial" charset="0"/>
              </a:rPr>
              <a:t>Ethical behavior is important not only in personal relationships but also in businesses and government.</a:t>
            </a:r>
          </a:p>
          <a:p>
            <a:r>
              <a:rPr lang="en-US" sz="2300" dirty="0" smtClean="0">
                <a:latin typeface="Arial" charset="0"/>
                <a:cs typeface="Arial" charset="0"/>
              </a:rPr>
              <a:t>Unethical behavior is usually considered wrong and is sometimes illegal.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charset="0"/>
                <a:cs typeface="Arial" charset="0"/>
              </a:rPr>
              <a:t>Examples </a:t>
            </a:r>
            <a:r>
              <a:rPr lang="en-US" sz="2200" dirty="0">
                <a:latin typeface="Arial" charset="0"/>
                <a:cs typeface="Arial" charset="0"/>
              </a:rPr>
              <a:t>include: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charset="0"/>
                <a:cs typeface="Arial" charset="0"/>
              </a:rPr>
              <a:t>Cheating on an exam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charset="0"/>
                <a:cs typeface="Arial" charset="0"/>
              </a:rPr>
              <a:t>Stealing office supplies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charset="0"/>
                <a:cs typeface="Arial" charset="0"/>
              </a:rPr>
              <a:t>Surfing the Internet on company time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charset="0"/>
                <a:cs typeface="Arial" charset="0"/>
              </a:rPr>
              <a:t>Returning merchandise to a store for a refund after using it</a:t>
            </a:r>
          </a:p>
          <a:p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Ethics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2" indent="-285750"/>
            <a:r>
              <a:rPr lang="en-US" dirty="0" smtClean="0">
                <a:latin typeface="Arial" charset="0"/>
                <a:cs typeface="Arial" charset="0"/>
              </a:rPr>
              <a:t>Financial planning requires the application of ethics and personal responsibility.</a:t>
            </a:r>
          </a:p>
          <a:p>
            <a:pPr marL="285750" lvl="2" indent="-285750"/>
            <a:r>
              <a:rPr lang="en-US" dirty="0" smtClean="0">
                <a:latin typeface="Arial" charset="0"/>
                <a:cs typeface="Arial" charset="0"/>
              </a:rPr>
              <a:t>Ethical financial planning requires you to earn money for doing honest work.</a:t>
            </a:r>
          </a:p>
          <a:p>
            <a:pPr marL="285750" lvl="2" indent="-285750"/>
            <a:endParaRPr lang="en-US" dirty="0" smtClean="0">
              <a:latin typeface="Arial" charset="0"/>
              <a:cs typeface="Arial" charset="0"/>
            </a:endParaRPr>
          </a:p>
          <a:p>
            <a:pPr marL="285750" lvl="2" indent="-285750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Ethics 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3435246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67953"/>
            <a:ext cx="3069880" cy="22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23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fofl18</Template>
  <TotalTime>0</TotalTime>
  <Words>3816</Words>
  <Application>Microsoft Office PowerPoint</Application>
  <PresentationFormat>On-screen Show (4:3)</PresentationFormat>
  <Paragraphs>430</Paragraphs>
  <Slides>52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52</vt:i4>
      </vt:variant>
    </vt:vector>
  </HeadingPairs>
  <TitlesOfParts>
    <vt:vector size="67" baseType="lpstr">
      <vt:lpstr>Arial</vt:lpstr>
      <vt:lpstr>Calibri</vt:lpstr>
      <vt:lpstr>Courier New</vt:lpstr>
      <vt:lpstr>Helvetica</vt:lpstr>
      <vt:lpstr>Palatino Linotype</vt:lpstr>
      <vt:lpstr>Tahoma</vt:lpstr>
      <vt:lpstr>Verdana</vt:lpstr>
      <vt:lpstr>Wingdings</vt:lpstr>
      <vt:lpstr>Title Slide</vt:lpstr>
      <vt:lpstr>Title</vt:lpstr>
      <vt:lpstr>Section</vt:lpstr>
      <vt:lpstr>Objective</vt:lpstr>
      <vt:lpstr>Content</vt:lpstr>
      <vt:lpstr>Essential Question</vt:lpstr>
      <vt:lpstr>Review</vt:lpstr>
      <vt:lpstr>PowerPoint Presentation</vt:lpstr>
      <vt:lpstr>PowerPoint Presentation</vt:lpstr>
      <vt:lpstr>Objectives</vt:lpstr>
      <vt:lpstr>Planning Your Future</vt:lpstr>
      <vt:lpstr>Financial Planning</vt:lpstr>
      <vt:lpstr>Financial Planning (cont.)</vt:lpstr>
      <vt:lpstr>Values</vt:lpstr>
      <vt:lpstr>Ethics</vt:lpstr>
      <vt:lpstr>Ethics (cont.)</vt:lpstr>
      <vt:lpstr>Priorities</vt:lpstr>
      <vt:lpstr>Standards</vt:lpstr>
      <vt:lpstr>Resources</vt:lpstr>
      <vt:lpstr>Resources (cont.)</vt:lpstr>
      <vt:lpstr>Goals</vt:lpstr>
      <vt:lpstr>Goals (cont.)</vt:lpstr>
      <vt:lpstr>Goals (cont.)</vt:lpstr>
      <vt:lpstr>Goals (cont.)</vt:lpstr>
      <vt:lpstr>**Quick Recap**</vt:lpstr>
      <vt:lpstr>PowerPoint Presentation</vt:lpstr>
      <vt:lpstr>Objectives</vt:lpstr>
      <vt:lpstr>Making Economic Decisions</vt:lpstr>
      <vt:lpstr>Making Economic Decisions (cont.)</vt:lpstr>
      <vt:lpstr>Cost-Benefit Analysis</vt:lpstr>
      <vt:lpstr>Marginal Analysis</vt:lpstr>
      <vt:lpstr>Trade-offs and Opportunity Costs</vt:lpstr>
      <vt:lpstr>Trade-offs and Opportunity Costs (cont.)</vt:lpstr>
      <vt:lpstr>Common Sense</vt:lpstr>
      <vt:lpstr>Systematic Decision-Making</vt:lpstr>
      <vt:lpstr>Systematic Decision-Making</vt:lpstr>
      <vt:lpstr>Systematic Decision-Making (Continued)</vt:lpstr>
      <vt:lpstr>Managing Resources</vt:lpstr>
      <vt:lpstr>Planning</vt:lpstr>
      <vt:lpstr>Planning (cont.)</vt:lpstr>
      <vt:lpstr>Planning (cont.)</vt:lpstr>
      <vt:lpstr>Action</vt:lpstr>
      <vt:lpstr>Evaluation</vt:lpstr>
      <vt:lpstr>Managing Resources (Continued)</vt:lpstr>
      <vt:lpstr>**Quick Recap**</vt:lpstr>
      <vt:lpstr>PowerPoint Presentation</vt:lpstr>
      <vt:lpstr>Objectives</vt:lpstr>
      <vt:lpstr>Your Financial Future</vt:lpstr>
      <vt:lpstr>Economic Conditions</vt:lpstr>
      <vt:lpstr>Economic Conditions (cont.)</vt:lpstr>
      <vt:lpstr>Economic Conditions (cont.)</vt:lpstr>
      <vt:lpstr>Economic Conditions (cont.)</vt:lpstr>
      <vt:lpstr>Demographics</vt:lpstr>
      <vt:lpstr>Culture</vt:lpstr>
      <vt:lpstr>Technology</vt:lpstr>
      <vt:lpstr>Technology (cont.)</vt:lpstr>
      <vt:lpstr>Government and the Economy</vt:lpstr>
      <vt:lpstr>Globalization and Your Finances</vt:lpstr>
      <vt:lpstr>**Quick Recap**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2016-07-20T16:37:20Z</dcterms:created>
  <dcterms:modified xsi:type="dcterms:W3CDTF">2019-09-11T00:12:09Z</dcterms:modified>
</cp:coreProperties>
</file>