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9" r:id="rId6"/>
    <p:sldId id="268" r:id="rId7"/>
    <p:sldId id="260" r:id="rId8"/>
    <p:sldId id="261" r:id="rId9"/>
    <p:sldId id="262" r:id="rId10"/>
    <p:sldId id="270" r:id="rId11"/>
    <p:sldId id="263" r:id="rId12"/>
    <p:sldId id="264" r:id="rId13"/>
    <p:sldId id="271" r:id="rId14"/>
    <p:sldId id="272" r:id="rId15"/>
    <p:sldId id="265" r:id="rId16"/>
    <p:sldId id="266" r:id="rId17"/>
    <p:sldId id="274" r:id="rId18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5" autoAdjust="0"/>
    <p:restoredTop sz="94660"/>
  </p:normalViewPr>
  <p:slideViewPr>
    <p:cSldViewPr>
      <p:cViewPr varScale="1">
        <p:scale>
          <a:sx n="87" d="100"/>
          <a:sy n="87" d="100"/>
        </p:scale>
        <p:origin x="3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A95989-983A-47C6-9ACC-7BD3D2401C95}" type="doc">
      <dgm:prSet loTypeId="urn:microsoft.com/office/officeart/2005/8/layout/hList9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6FEB66-7199-4989-8FAE-EA225D0E8E08}">
      <dgm:prSet phldrT="[Text]"/>
      <dgm:spPr/>
      <dgm:t>
        <a:bodyPr/>
        <a:lstStyle/>
        <a:p>
          <a:r>
            <a:rPr lang="en-US" dirty="0" smtClean="0"/>
            <a:t>Fact!</a:t>
          </a:r>
          <a:endParaRPr lang="en-US" dirty="0"/>
        </a:p>
      </dgm:t>
    </dgm:pt>
    <dgm:pt modelId="{07F4FD86-DDD8-4F6D-ADE4-A75A99BEB074}" type="parTrans" cxnId="{E9EEF134-B2AE-4121-8E92-C0E9143E2DA5}">
      <dgm:prSet/>
      <dgm:spPr/>
      <dgm:t>
        <a:bodyPr/>
        <a:lstStyle/>
        <a:p>
          <a:endParaRPr lang="en-US"/>
        </a:p>
      </dgm:t>
    </dgm:pt>
    <dgm:pt modelId="{5D09DF00-39FF-48DE-8A86-8BB806B3C109}" type="sibTrans" cxnId="{E9EEF134-B2AE-4121-8E92-C0E9143E2DA5}">
      <dgm:prSet/>
      <dgm:spPr/>
      <dgm:t>
        <a:bodyPr/>
        <a:lstStyle/>
        <a:p>
          <a:endParaRPr lang="en-US"/>
        </a:p>
      </dgm:t>
    </dgm:pt>
    <dgm:pt modelId="{1081024D-BC73-47CA-8A0C-0C3E168716AA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2">
                  <a:lumMod val="75000"/>
                </a:schemeClr>
              </a:solidFill>
            </a:rPr>
            <a:t>Did You Know?</a:t>
          </a:r>
          <a:endParaRPr lang="en-US" sz="2400" b="1" dirty="0">
            <a:solidFill>
              <a:schemeClr val="accent2">
                <a:lumMod val="75000"/>
              </a:schemeClr>
            </a:solidFill>
          </a:endParaRPr>
        </a:p>
      </dgm:t>
    </dgm:pt>
    <dgm:pt modelId="{0EA5C4A7-0014-4769-ACF0-09905EF5A42A}" type="parTrans" cxnId="{2DA02A1D-248E-4A08-8DDB-87E8D9062C54}">
      <dgm:prSet/>
      <dgm:spPr/>
      <dgm:t>
        <a:bodyPr/>
        <a:lstStyle/>
        <a:p>
          <a:endParaRPr lang="en-US"/>
        </a:p>
      </dgm:t>
    </dgm:pt>
    <dgm:pt modelId="{59EF3CDD-3DCA-4518-91AC-F48A74AD391D}" type="sibTrans" cxnId="{2DA02A1D-248E-4A08-8DDB-87E8D9062C54}">
      <dgm:prSet/>
      <dgm:spPr/>
      <dgm:t>
        <a:bodyPr/>
        <a:lstStyle/>
        <a:p>
          <a:endParaRPr lang="en-US"/>
        </a:p>
      </dgm:t>
    </dgm:pt>
    <dgm:pt modelId="{7A521456-F7E3-4C0C-B059-FB728EA7B49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More than 2.7 billion people worldwide use the Internet. That’s more than 40% of the world’s population!</a:t>
          </a:r>
          <a:endParaRPr lang="en-US" dirty="0"/>
        </a:p>
      </dgm:t>
    </dgm:pt>
    <dgm:pt modelId="{B644B137-140F-4041-8571-5149B4FD0C09}" type="parTrans" cxnId="{2466B76C-781E-4358-A67D-FC2581C082F6}">
      <dgm:prSet/>
      <dgm:spPr/>
      <dgm:t>
        <a:bodyPr/>
        <a:lstStyle/>
        <a:p>
          <a:endParaRPr lang="en-US"/>
        </a:p>
      </dgm:t>
    </dgm:pt>
    <dgm:pt modelId="{A47F9B81-DCCA-4049-9E0C-EDDDEB4BE1A4}" type="sibTrans" cxnId="{2466B76C-781E-4358-A67D-FC2581C082F6}">
      <dgm:prSet/>
      <dgm:spPr/>
      <dgm:t>
        <a:bodyPr/>
        <a:lstStyle/>
        <a:p>
          <a:endParaRPr lang="en-US"/>
        </a:p>
      </dgm:t>
    </dgm:pt>
    <dgm:pt modelId="{CC684C76-F713-4916-BE2D-DFEC62700420}" type="pres">
      <dgm:prSet presAssocID="{F2A95989-983A-47C6-9ACC-7BD3D2401C9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6F50142-2FC6-4312-A739-D36F63A47A2B}" type="pres">
      <dgm:prSet presAssocID="{DA6FEB66-7199-4989-8FAE-EA225D0E8E08}" presName="posSpace" presStyleCnt="0"/>
      <dgm:spPr/>
    </dgm:pt>
    <dgm:pt modelId="{FA321DD5-839B-446C-A5A1-CAF986E7D429}" type="pres">
      <dgm:prSet presAssocID="{DA6FEB66-7199-4989-8FAE-EA225D0E8E08}" presName="vertFlow" presStyleCnt="0"/>
      <dgm:spPr/>
    </dgm:pt>
    <dgm:pt modelId="{CE965BBF-CD19-496A-9B0C-E9AB3DF600E6}" type="pres">
      <dgm:prSet presAssocID="{DA6FEB66-7199-4989-8FAE-EA225D0E8E08}" presName="topSpace" presStyleCnt="0"/>
      <dgm:spPr/>
    </dgm:pt>
    <dgm:pt modelId="{2DCA0774-CD9B-4128-80F8-5D7F203B77C1}" type="pres">
      <dgm:prSet presAssocID="{DA6FEB66-7199-4989-8FAE-EA225D0E8E08}" presName="firstComp" presStyleCnt="0"/>
      <dgm:spPr/>
    </dgm:pt>
    <dgm:pt modelId="{44BF0B0F-30B4-4365-8FD7-A14FEDABB3AB}" type="pres">
      <dgm:prSet presAssocID="{DA6FEB66-7199-4989-8FAE-EA225D0E8E08}" presName="firstChild" presStyleLbl="bgAccFollowNode1" presStyleIdx="0" presStyleCnt="2" custScaleX="114098" custScaleY="29680" custLinFactNeighborX="-2336"/>
      <dgm:spPr/>
      <dgm:t>
        <a:bodyPr/>
        <a:lstStyle/>
        <a:p>
          <a:endParaRPr lang="en-US"/>
        </a:p>
      </dgm:t>
    </dgm:pt>
    <dgm:pt modelId="{EA50D8FB-905C-4F2C-A863-BD39941736B6}" type="pres">
      <dgm:prSet presAssocID="{DA6FEB66-7199-4989-8FAE-EA225D0E8E08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2956F-B3D6-454C-AB81-BE901666A545}" type="pres">
      <dgm:prSet presAssocID="{7A521456-F7E3-4C0C-B059-FB728EA7B49F}" presName="comp" presStyleCnt="0"/>
      <dgm:spPr/>
    </dgm:pt>
    <dgm:pt modelId="{8295A2D0-9FC5-4722-BADB-6F6699C53045}" type="pres">
      <dgm:prSet presAssocID="{7A521456-F7E3-4C0C-B059-FB728EA7B49F}" presName="child" presStyleLbl="bgAccFollowNode1" presStyleIdx="1" presStyleCnt="2" custScaleX="110551" custLinFactNeighborX="-759"/>
      <dgm:spPr/>
      <dgm:t>
        <a:bodyPr/>
        <a:lstStyle/>
        <a:p>
          <a:endParaRPr lang="en-US"/>
        </a:p>
      </dgm:t>
    </dgm:pt>
    <dgm:pt modelId="{1CACA2F1-CA78-4AB1-BBAD-C67BFED85803}" type="pres">
      <dgm:prSet presAssocID="{7A521456-F7E3-4C0C-B059-FB728EA7B49F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CD4E3-6BFC-47AF-9B4C-0FBA2CFACB28}" type="pres">
      <dgm:prSet presAssocID="{DA6FEB66-7199-4989-8FAE-EA225D0E8E08}" presName="negSpace" presStyleCnt="0"/>
      <dgm:spPr/>
    </dgm:pt>
    <dgm:pt modelId="{5AB6C60C-9C03-4E03-B90C-2FEAAD660DA1}" type="pres">
      <dgm:prSet presAssocID="{DA6FEB66-7199-4989-8FAE-EA225D0E8E08}" presName="circle" presStyleLbl="node1" presStyleIdx="0" presStyleCnt="1" custScaleX="73136" custScaleY="73136" custLinFactNeighborX="-6583" custLinFactNeighborY="33377"/>
      <dgm:spPr/>
      <dgm:t>
        <a:bodyPr/>
        <a:lstStyle/>
        <a:p>
          <a:endParaRPr lang="en-US"/>
        </a:p>
      </dgm:t>
    </dgm:pt>
  </dgm:ptLst>
  <dgm:cxnLst>
    <dgm:cxn modelId="{65F8C528-DF3D-4F98-90D8-31A94E5549A1}" type="presOf" srcId="{1081024D-BC73-47CA-8A0C-0C3E168716AA}" destId="{EA50D8FB-905C-4F2C-A863-BD39941736B6}" srcOrd="1" destOrd="0" presId="urn:microsoft.com/office/officeart/2005/8/layout/hList9"/>
    <dgm:cxn modelId="{2DA02A1D-248E-4A08-8DDB-87E8D9062C54}" srcId="{DA6FEB66-7199-4989-8FAE-EA225D0E8E08}" destId="{1081024D-BC73-47CA-8A0C-0C3E168716AA}" srcOrd="0" destOrd="0" parTransId="{0EA5C4A7-0014-4769-ACF0-09905EF5A42A}" sibTransId="{59EF3CDD-3DCA-4518-91AC-F48A74AD391D}"/>
    <dgm:cxn modelId="{F6F13EF2-0BC3-428D-8B30-3266F93B5FF1}" type="presOf" srcId="{7A521456-F7E3-4C0C-B059-FB728EA7B49F}" destId="{8295A2D0-9FC5-4722-BADB-6F6699C53045}" srcOrd="0" destOrd="0" presId="urn:microsoft.com/office/officeart/2005/8/layout/hList9"/>
    <dgm:cxn modelId="{20B0C762-59E6-4160-AF6B-0A08667B730F}" type="presOf" srcId="{F2A95989-983A-47C6-9ACC-7BD3D2401C95}" destId="{CC684C76-F713-4916-BE2D-DFEC62700420}" srcOrd="0" destOrd="0" presId="urn:microsoft.com/office/officeart/2005/8/layout/hList9"/>
    <dgm:cxn modelId="{1CBAF808-BE8F-4129-A557-3E02ED6F8923}" type="presOf" srcId="{7A521456-F7E3-4C0C-B059-FB728EA7B49F}" destId="{1CACA2F1-CA78-4AB1-BBAD-C67BFED85803}" srcOrd="1" destOrd="0" presId="urn:microsoft.com/office/officeart/2005/8/layout/hList9"/>
    <dgm:cxn modelId="{E9EEF134-B2AE-4121-8E92-C0E9143E2DA5}" srcId="{F2A95989-983A-47C6-9ACC-7BD3D2401C95}" destId="{DA6FEB66-7199-4989-8FAE-EA225D0E8E08}" srcOrd="0" destOrd="0" parTransId="{07F4FD86-DDD8-4F6D-ADE4-A75A99BEB074}" sibTransId="{5D09DF00-39FF-48DE-8A86-8BB806B3C109}"/>
    <dgm:cxn modelId="{2466B76C-781E-4358-A67D-FC2581C082F6}" srcId="{DA6FEB66-7199-4989-8FAE-EA225D0E8E08}" destId="{7A521456-F7E3-4C0C-B059-FB728EA7B49F}" srcOrd="1" destOrd="0" parTransId="{B644B137-140F-4041-8571-5149B4FD0C09}" sibTransId="{A47F9B81-DCCA-4049-9E0C-EDDDEB4BE1A4}"/>
    <dgm:cxn modelId="{F37CA1AE-F942-4619-8182-4AB5A32D617D}" type="presOf" srcId="{DA6FEB66-7199-4989-8FAE-EA225D0E8E08}" destId="{5AB6C60C-9C03-4E03-B90C-2FEAAD660DA1}" srcOrd="0" destOrd="0" presId="urn:microsoft.com/office/officeart/2005/8/layout/hList9"/>
    <dgm:cxn modelId="{257EF99E-1028-421A-8701-0184663802C3}" type="presOf" srcId="{1081024D-BC73-47CA-8A0C-0C3E168716AA}" destId="{44BF0B0F-30B4-4365-8FD7-A14FEDABB3AB}" srcOrd="0" destOrd="0" presId="urn:microsoft.com/office/officeart/2005/8/layout/hList9"/>
    <dgm:cxn modelId="{275FDDEB-A49C-4F78-AE4B-423DA9FA84ED}" type="presParOf" srcId="{CC684C76-F713-4916-BE2D-DFEC62700420}" destId="{C6F50142-2FC6-4312-A739-D36F63A47A2B}" srcOrd="0" destOrd="0" presId="urn:microsoft.com/office/officeart/2005/8/layout/hList9"/>
    <dgm:cxn modelId="{9AA1F800-CB66-41FE-9DEA-2574E6BC2721}" type="presParOf" srcId="{CC684C76-F713-4916-BE2D-DFEC62700420}" destId="{FA321DD5-839B-446C-A5A1-CAF986E7D429}" srcOrd="1" destOrd="0" presId="urn:microsoft.com/office/officeart/2005/8/layout/hList9"/>
    <dgm:cxn modelId="{7AB28CAA-0020-42ED-81BC-D0CD60FD06C7}" type="presParOf" srcId="{FA321DD5-839B-446C-A5A1-CAF986E7D429}" destId="{CE965BBF-CD19-496A-9B0C-E9AB3DF600E6}" srcOrd="0" destOrd="0" presId="urn:microsoft.com/office/officeart/2005/8/layout/hList9"/>
    <dgm:cxn modelId="{DC7C6ABB-B21C-4CEE-9553-728483FD1E91}" type="presParOf" srcId="{FA321DD5-839B-446C-A5A1-CAF986E7D429}" destId="{2DCA0774-CD9B-4128-80F8-5D7F203B77C1}" srcOrd="1" destOrd="0" presId="urn:microsoft.com/office/officeart/2005/8/layout/hList9"/>
    <dgm:cxn modelId="{89398DA3-6595-4D9D-9942-082E7A120106}" type="presParOf" srcId="{2DCA0774-CD9B-4128-80F8-5D7F203B77C1}" destId="{44BF0B0F-30B4-4365-8FD7-A14FEDABB3AB}" srcOrd="0" destOrd="0" presId="urn:microsoft.com/office/officeart/2005/8/layout/hList9"/>
    <dgm:cxn modelId="{94A2E0BA-EC26-4F43-AC2B-82DA65FB539E}" type="presParOf" srcId="{2DCA0774-CD9B-4128-80F8-5D7F203B77C1}" destId="{EA50D8FB-905C-4F2C-A863-BD39941736B6}" srcOrd="1" destOrd="0" presId="urn:microsoft.com/office/officeart/2005/8/layout/hList9"/>
    <dgm:cxn modelId="{596D7706-7D82-4CE4-B38F-71713B873879}" type="presParOf" srcId="{FA321DD5-839B-446C-A5A1-CAF986E7D429}" destId="{0D12956F-B3D6-454C-AB81-BE901666A545}" srcOrd="2" destOrd="0" presId="urn:microsoft.com/office/officeart/2005/8/layout/hList9"/>
    <dgm:cxn modelId="{4F6F9505-1183-457C-8B52-DDD6CE78AF1C}" type="presParOf" srcId="{0D12956F-B3D6-454C-AB81-BE901666A545}" destId="{8295A2D0-9FC5-4722-BADB-6F6699C53045}" srcOrd="0" destOrd="0" presId="urn:microsoft.com/office/officeart/2005/8/layout/hList9"/>
    <dgm:cxn modelId="{F42DA161-11CC-40BA-BC63-7AF1314661DB}" type="presParOf" srcId="{0D12956F-B3D6-454C-AB81-BE901666A545}" destId="{1CACA2F1-CA78-4AB1-BBAD-C67BFED85803}" srcOrd="1" destOrd="0" presId="urn:microsoft.com/office/officeart/2005/8/layout/hList9"/>
    <dgm:cxn modelId="{E0D632D0-41B8-460B-BC44-E03D8F6068CF}" type="presParOf" srcId="{CC684C76-F713-4916-BE2D-DFEC62700420}" destId="{F25CD4E3-6BFC-47AF-9B4C-0FBA2CFACB28}" srcOrd="2" destOrd="0" presId="urn:microsoft.com/office/officeart/2005/8/layout/hList9"/>
    <dgm:cxn modelId="{2C7DE9B1-5B38-4B6F-9885-66B0EAEA0A2C}" type="presParOf" srcId="{CC684C76-F713-4916-BE2D-DFEC62700420}" destId="{5AB6C60C-9C03-4E03-B90C-2FEAAD660DA1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A95989-983A-47C6-9ACC-7BD3D2401C95}" type="doc">
      <dgm:prSet loTypeId="urn:microsoft.com/office/officeart/2005/8/layout/hList9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6FEB66-7199-4989-8FAE-EA225D0E8E08}">
      <dgm:prSet phldrT="[Text]"/>
      <dgm:spPr/>
      <dgm:t>
        <a:bodyPr/>
        <a:lstStyle/>
        <a:p>
          <a:r>
            <a:rPr lang="en-US" dirty="0" smtClean="0"/>
            <a:t>Fact!</a:t>
          </a:r>
          <a:endParaRPr lang="en-US" dirty="0"/>
        </a:p>
      </dgm:t>
    </dgm:pt>
    <dgm:pt modelId="{07F4FD86-DDD8-4F6D-ADE4-A75A99BEB074}" type="parTrans" cxnId="{E9EEF134-B2AE-4121-8E92-C0E9143E2DA5}">
      <dgm:prSet/>
      <dgm:spPr/>
      <dgm:t>
        <a:bodyPr/>
        <a:lstStyle/>
        <a:p>
          <a:endParaRPr lang="en-US"/>
        </a:p>
      </dgm:t>
    </dgm:pt>
    <dgm:pt modelId="{5D09DF00-39FF-48DE-8A86-8BB806B3C109}" type="sibTrans" cxnId="{E9EEF134-B2AE-4121-8E92-C0E9143E2DA5}">
      <dgm:prSet/>
      <dgm:spPr/>
      <dgm:t>
        <a:bodyPr/>
        <a:lstStyle/>
        <a:p>
          <a:endParaRPr lang="en-US"/>
        </a:p>
      </dgm:t>
    </dgm:pt>
    <dgm:pt modelId="{1081024D-BC73-47CA-8A0C-0C3E168716AA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2">
                  <a:lumMod val="75000"/>
                </a:schemeClr>
              </a:solidFill>
            </a:rPr>
            <a:t>Did You Know?</a:t>
          </a:r>
          <a:endParaRPr lang="en-US" sz="2400" b="1" dirty="0">
            <a:solidFill>
              <a:schemeClr val="accent2">
                <a:lumMod val="75000"/>
              </a:schemeClr>
            </a:solidFill>
          </a:endParaRPr>
        </a:p>
      </dgm:t>
    </dgm:pt>
    <dgm:pt modelId="{0EA5C4A7-0014-4769-ACF0-09905EF5A42A}" type="parTrans" cxnId="{2DA02A1D-248E-4A08-8DDB-87E8D9062C54}">
      <dgm:prSet/>
      <dgm:spPr/>
      <dgm:t>
        <a:bodyPr/>
        <a:lstStyle/>
        <a:p>
          <a:endParaRPr lang="en-US"/>
        </a:p>
      </dgm:t>
    </dgm:pt>
    <dgm:pt modelId="{59EF3CDD-3DCA-4518-91AC-F48A74AD391D}" type="sibTrans" cxnId="{2DA02A1D-248E-4A08-8DDB-87E8D9062C54}">
      <dgm:prSet/>
      <dgm:spPr/>
      <dgm:t>
        <a:bodyPr/>
        <a:lstStyle/>
        <a:p>
          <a:endParaRPr lang="en-US"/>
        </a:p>
      </dgm:t>
    </dgm:pt>
    <dgm:pt modelId="{7A521456-F7E3-4C0C-B059-FB728EA7B49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>
              <a:solidFill>
                <a:schemeClr val="tx1"/>
              </a:solidFill>
            </a:rPr>
            <a:t>Nearly 6 billion Web searches are completed every day on Google.com.</a:t>
          </a:r>
          <a:endParaRPr lang="en-US" dirty="0"/>
        </a:p>
      </dgm:t>
    </dgm:pt>
    <dgm:pt modelId="{B644B137-140F-4041-8571-5149B4FD0C09}" type="parTrans" cxnId="{2466B76C-781E-4358-A67D-FC2581C082F6}">
      <dgm:prSet/>
      <dgm:spPr/>
      <dgm:t>
        <a:bodyPr/>
        <a:lstStyle/>
        <a:p>
          <a:endParaRPr lang="en-US"/>
        </a:p>
      </dgm:t>
    </dgm:pt>
    <dgm:pt modelId="{A47F9B81-DCCA-4049-9E0C-EDDDEB4BE1A4}" type="sibTrans" cxnId="{2466B76C-781E-4358-A67D-FC2581C082F6}">
      <dgm:prSet/>
      <dgm:spPr/>
      <dgm:t>
        <a:bodyPr/>
        <a:lstStyle/>
        <a:p>
          <a:endParaRPr lang="en-US"/>
        </a:p>
      </dgm:t>
    </dgm:pt>
    <dgm:pt modelId="{CC684C76-F713-4916-BE2D-DFEC62700420}" type="pres">
      <dgm:prSet presAssocID="{F2A95989-983A-47C6-9ACC-7BD3D2401C9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6F50142-2FC6-4312-A739-D36F63A47A2B}" type="pres">
      <dgm:prSet presAssocID="{DA6FEB66-7199-4989-8FAE-EA225D0E8E08}" presName="posSpace" presStyleCnt="0"/>
      <dgm:spPr/>
    </dgm:pt>
    <dgm:pt modelId="{FA321DD5-839B-446C-A5A1-CAF986E7D429}" type="pres">
      <dgm:prSet presAssocID="{DA6FEB66-7199-4989-8FAE-EA225D0E8E08}" presName="vertFlow" presStyleCnt="0"/>
      <dgm:spPr/>
    </dgm:pt>
    <dgm:pt modelId="{CE965BBF-CD19-496A-9B0C-E9AB3DF600E6}" type="pres">
      <dgm:prSet presAssocID="{DA6FEB66-7199-4989-8FAE-EA225D0E8E08}" presName="topSpace" presStyleCnt="0"/>
      <dgm:spPr/>
    </dgm:pt>
    <dgm:pt modelId="{2DCA0774-CD9B-4128-80F8-5D7F203B77C1}" type="pres">
      <dgm:prSet presAssocID="{DA6FEB66-7199-4989-8FAE-EA225D0E8E08}" presName="firstComp" presStyleCnt="0"/>
      <dgm:spPr/>
    </dgm:pt>
    <dgm:pt modelId="{44BF0B0F-30B4-4365-8FD7-A14FEDABB3AB}" type="pres">
      <dgm:prSet presAssocID="{DA6FEB66-7199-4989-8FAE-EA225D0E8E08}" presName="firstChild" presStyleLbl="bgAccFollowNode1" presStyleIdx="0" presStyleCnt="2" custScaleX="114098" custScaleY="29680" custLinFactNeighborX="-2336"/>
      <dgm:spPr/>
      <dgm:t>
        <a:bodyPr/>
        <a:lstStyle/>
        <a:p>
          <a:endParaRPr lang="en-US"/>
        </a:p>
      </dgm:t>
    </dgm:pt>
    <dgm:pt modelId="{EA50D8FB-905C-4F2C-A863-BD39941736B6}" type="pres">
      <dgm:prSet presAssocID="{DA6FEB66-7199-4989-8FAE-EA225D0E8E08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2956F-B3D6-454C-AB81-BE901666A545}" type="pres">
      <dgm:prSet presAssocID="{7A521456-F7E3-4C0C-B059-FB728EA7B49F}" presName="comp" presStyleCnt="0"/>
      <dgm:spPr/>
    </dgm:pt>
    <dgm:pt modelId="{8295A2D0-9FC5-4722-BADB-6F6699C53045}" type="pres">
      <dgm:prSet presAssocID="{7A521456-F7E3-4C0C-B059-FB728EA7B49F}" presName="child" presStyleLbl="bgAccFollowNode1" presStyleIdx="1" presStyleCnt="2" custScaleX="110551" custLinFactNeighborX="-759"/>
      <dgm:spPr/>
      <dgm:t>
        <a:bodyPr/>
        <a:lstStyle/>
        <a:p>
          <a:endParaRPr lang="en-US"/>
        </a:p>
      </dgm:t>
    </dgm:pt>
    <dgm:pt modelId="{1CACA2F1-CA78-4AB1-BBAD-C67BFED85803}" type="pres">
      <dgm:prSet presAssocID="{7A521456-F7E3-4C0C-B059-FB728EA7B49F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CD4E3-6BFC-47AF-9B4C-0FBA2CFACB28}" type="pres">
      <dgm:prSet presAssocID="{DA6FEB66-7199-4989-8FAE-EA225D0E8E08}" presName="negSpace" presStyleCnt="0"/>
      <dgm:spPr/>
    </dgm:pt>
    <dgm:pt modelId="{5AB6C60C-9C03-4E03-B90C-2FEAAD660DA1}" type="pres">
      <dgm:prSet presAssocID="{DA6FEB66-7199-4989-8FAE-EA225D0E8E08}" presName="circle" presStyleLbl="node1" presStyleIdx="0" presStyleCnt="1" custScaleX="73136" custScaleY="73136" custLinFactNeighborX="-6583" custLinFactNeighborY="33377"/>
      <dgm:spPr/>
      <dgm:t>
        <a:bodyPr/>
        <a:lstStyle/>
        <a:p>
          <a:endParaRPr lang="en-US"/>
        </a:p>
      </dgm:t>
    </dgm:pt>
  </dgm:ptLst>
  <dgm:cxnLst>
    <dgm:cxn modelId="{9071BC08-8D9F-40B1-ABD0-3D2C71B8ABDC}" type="presOf" srcId="{1081024D-BC73-47CA-8A0C-0C3E168716AA}" destId="{EA50D8FB-905C-4F2C-A863-BD39941736B6}" srcOrd="1" destOrd="0" presId="urn:microsoft.com/office/officeart/2005/8/layout/hList9"/>
    <dgm:cxn modelId="{2DA02A1D-248E-4A08-8DDB-87E8D9062C54}" srcId="{DA6FEB66-7199-4989-8FAE-EA225D0E8E08}" destId="{1081024D-BC73-47CA-8A0C-0C3E168716AA}" srcOrd="0" destOrd="0" parTransId="{0EA5C4A7-0014-4769-ACF0-09905EF5A42A}" sibTransId="{59EF3CDD-3DCA-4518-91AC-F48A74AD391D}"/>
    <dgm:cxn modelId="{B85E5141-0B6A-4512-A011-86D592E37ADF}" type="presOf" srcId="{1081024D-BC73-47CA-8A0C-0C3E168716AA}" destId="{44BF0B0F-30B4-4365-8FD7-A14FEDABB3AB}" srcOrd="0" destOrd="0" presId="urn:microsoft.com/office/officeart/2005/8/layout/hList9"/>
    <dgm:cxn modelId="{3CE433F7-C891-4BC5-81E0-7B901073D8AB}" type="presOf" srcId="{7A521456-F7E3-4C0C-B059-FB728EA7B49F}" destId="{1CACA2F1-CA78-4AB1-BBAD-C67BFED85803}" srcOrd="1" destOrd="0" presId="urn:microsoft.com/office/officeart/2005/8/layout/hList9"/>
    <dgm:cxn modelId="{A0DDFB96-E48B-4623-A169-EC9761F8F315}" type="presOf" srcId="{F2A95989-983A-47C6-9ACC-7BD3D2401C95}" destId="{CC684C76-F713-4916-BE2D-DFEC62700420}" srcOrd="0" destOrd="0" presId="urn:microsoft.com/office/officeart/2005/8/layout/hList9"/>
    <dgm:cxn modelId="{E5361487-F249-4E8D-B4F3-BF148B49C787}" type="presOf" srcId="{7A521456-F7E3-4C0C-B059-FB728EA7B49F}" destId="{8295A2D0-9FC5-4722-BADB-6F6699C53045}" srcOrd="0" destOrd="0" presId="urn:microsoft.com/office/officeart/2005/8/layout/hList9"/>
    <dgm:cxn modelId="{2CE1EBA7-5A3B-44DE-A5FB-D242F1061BCB}" type="presOf" srcId="{DA6FEB66-7199-4989-8FAE-EA225D0E8E08}" destId="{5AB6C60C-9C03-4E03-B90C-2FEAAD660DA1}" srcOrd="0" destOrd="0" presId="urn:microsoft.com/office/officeart/2005/8/layout/hList9"/>
    <dgm:cxn modelId="{E9EEF134-B2AE-4121-8E92-C0E9143E2DA5}" srcId="{F2A95989-983A-47C6-9ACC-7BD3D2401C95}" destId="{DA6FEB66-7199-4989-8FAE-EA225D0E8E08}" srcOrd="0" destOrd="0" parTransId="{07F4FD86-DDD8-4F6D-ADE4-A75A99BEB074}" sibTransId="{5D09DF00-39FF-48DE-8A86-8BB806B3C109}"/>
    <dgm:cxn modelId="{2466B76C-781E-4358-A67D-FC2581C082F6}" srcId="{DA6FEB66-7199-4989-8FAE-EA225D0E8E08}" destId="{7A521456-F7E3-4C0C-B059-FB728EA7B49F}" srcOrd="1" destOrd="0" parTransId="{B644B137-140F-4041-8571-5149B4FD0C09}" sibTransId="{A47F9B81-DCCA-4049-9E0C-EDDDEB4BE1A4}"/>
    <dgm:cxn modelId="{7BE90AB7-A90B-44F9-98D7-EF65EDF4B650}" type="presParOf" srcId="{CC684C76-F713-4916-BE2D-DFEC62700420}" destId="{C6F50142-2FC6-4312-A739-D36F63A47A2B}" srcOrd="0" destOrd="0" presId="urn:microsoft.com/office/officeart/2005/8/layout/hList9"/>
    <dgm:cxn modelId="{D4691940-EB61-416B-8C04-3E2A24DACD8F}" type="presParOf" srcId="{CC684C76-F713-4916-BE2D-DFEC62700420}" destId="{FA321DD5-839B-446C-A5A1-CAF986E7D429}" srcOrd="1" destOrd="0" presId="urn:microsoft.com/office/officeart/2005/8/layout/hList9"/>
    <dgm:cxn modelId="{882C1E4B-E048-45C3-A195-AFCEC8F2BC0C}" type="presParOf" srcId="{FA321DD5-839B-446C-A5A1-CAF986E7D429}" destId="{CE965BBF-CD19-496A-9B0C-E9AB3DF600E6}" srcOrd="0" destOrd="0" presId="urn:microsoft.com/office/officeart/2005/8/layout/hList9"/>
    <dgm:cxn modelId="{AC296CC6-9BD5-4149-8D28-4F2527FE8920}" type="presParOf" srcId="{FA321DD5-839B-446C-A5A1-CAF986E7D429}" destId="{2DCA0774-CD9B-4128-80F8-5D7F203B77C1}" srcOrd="1" destOrd="0" presId="urn:microsoft.com/office/officeart/2005/8/layout/hList9"/>
    <dgm:cxn modelId="{1665CA7F-86CD-4F40-A647-FC5347225FD4}" type="presParOf" srcId="{2DCA0774-CD9B-4128-80F8-5D7F203B77C1}" destId="{44BF0B0F-30B4-4365-8FD7-A14FEDABB3AB}" srcOrd="0" destOrd="0" presId="urn:microsoft.com/office/officeart/2005/8/layout/hList9"/>
    <dgm:cxn modelId="{BF0CDA1A-218E-4598-B9B0-EA3F8BE7E8FE}" type="presParOf" srcId="{2DCA0774-CD9B-4128-80F8-5D7F203B77C1}" destId="{EA50D8FB-905C-4F2C-A863-BD39941736B6}" srcOrd="1" destOrd="0" presId="urn:microsoft.com/office/officeart/2005/8/layout/hList9"/>
    <dgm:cxn modelId="{02513A91-BD7D-41F1-9190-8E562714E91E}" type="presParOf" srcId="{FA321DD5-839B-446C-A5A1-CAF986E7D429}" destId="{0D12956F-B3D6-454C-AB81-BE901666A545}" srcOrd="2" destOrd="0" presId="urn:microsoft.com/office/officeart/2005/8/layout/hList9"/>
    <dgm:cxn modelId="{15E92CD6-C997-4528-8806-7E21731A2A8A}" type="presParOf" srcId="{0D12956F-B3D6-454C-AB81-BE901666A545}" destId="{8295A2D0-9FC5-4722-BADB-6F6699C53045}" srcOrd="0" destOrd="0" presId="urn:microsoft.com/office/officeart/2005/8/layout/hList9"/>
    <dgm:cxn modelId="{FE760889-AB10-43BC-866D-EC9299EBBDB8}" type="presParOf" srcId="{0D12956F-B3D6-454C-AB81-BE901666A545}" destId="{1CACA2F1-CA78-4AB1-BBAD-C67BFED85803}" srcOrd="1" destOrd="0" presId="urn:microsoft.com/office/officeart/2005/8/layout/hList9"/>
    <dgm:cxn modelId="{E3DDFFCF-0A85-4C6D-AEA1-CE7CABB69664}" type="presParOf" srcId="{CC684C76-F713-4916-BE2D-DFEC62700420}" destId="{F25CD4E3-6BFC-47AF-9B4C-0FBA2CFACB28}" srcOrd="2" destOrd="0" presId="urn:microsoft.com/office/officeart/2005/8/layout/hList9"/>
    <dgm:cxn modelId="{D2D5EF3B-04FC-4D28-A012-4B388C193B65}" type="presParOf" srcId="{CC684C76-F713-4916-BE2D-DFEC62700420}" destId="{5AB6C60C-9C03-4E03-B90C-2FEAAD660DA1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F0B0F-30B4-4365-8FD7-A14FEDABB3AB}">
      <dsp:nvSpPr>
        <dsp:cNvPr id="0" name=""/>
        <dsp:cNvSpPr/>
      </dsp:nvSpPr>
      <dsp:spPr>
        <a:xfrm>
          <a:off x="1188708" y="639022"/>
          <a:ext cx="3114332" cy="47358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>
                  <a:lumMod val="75000"/>
                </a:schemeClr>
              </a:solidFill>
            </a:rPr>
            <a:t>Did You Know?</a:t>
          </a:r>
          <a:endParaRPr lang="en-US" sz="2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687001" y="639022"/>
        <a:ext cx="2616039" cy="473585"/>
      </dsp:txXfrm>
    </dsp:sp>
    <dsp:sp modelId="{8295A2D0-9FC5-4722-BADB-6F6699C53045}">
      <dsp:nvSpPr>
        <dsp:cNvPr id="0" name=""/>
        <dsp:cNvSpPr/>
      </dsp:nvSpPr>
      <dsp:spPr>
        <a:xfrm>
          <a:off x="1280161" y="1112608"/>
          <a:ext cx="3017516" cy="159563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More than 2.7 billion people worldwide use the Internet. That’s more than 40% of the world’s population!</a:t>
          </a:r>
          <a:endParaRPr lang="en-US" sz="1700" kern="1200" dirty="0"/>
        </a:p>
      </dsp:txBody>
      <dsp:txXfrm>
        <a:off x="1762964" y="1112608"/>
        <a:ext cx="2534714" cy="1595639"/>
      </dsp:txXfrm>
    </dsp:sp>
    <dsp:sp modelId="{5AB6C60C-9C03-4E03-B90C-2FEAAD660DA1}">
      <dsp:nvSpPr>
        <dsp:cNvPr id="0" name=""/>
        <dsp:cNvSpPr/>
      </dsp:nvSpPr>
      <dsp:spPr>
        <a:xfrm>
          <a:off x="457192" y="533396"/>
          <a:ext cx="1166403" cy="116640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Fact!</a:t>
          </a:r>
          <a:endParaRPr lang="en-US" sz="3200" kern="1200" dirty="0"/>
        </a:p>
      </dsp:txBody>
      <dsp:txXfrm>
        <a:off x="628008" y="704212"/>
        <a:ext cx="824771" cy="824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F0B0F-30B4-4365-8FD7-A14FEDABB3AB}">
      <dsp:nvSpPr>
        <dsp:cNvPr id="0" name=""/>
        <dsp:cNvSpPr/>
      </dsp:nvSpPr>
      <dsp:spPr>
        <a:xfrm>
          <a:off x="1188708" y="639022"/>
          <a:ext cx="3114332" cy="47358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>
                  <a:lumMod val="75000"/>
                </a:schemeClr>
              </a:solidFill>
            </a:rPr>
            <a:t>Did You Know?</a:t>
          </a:r>
          <a:endParaRPr lang="en-US" sz="2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687001" y="639022"/>
        <a:ext cx="2616039" cy="473585"/>
      </dsp:txXfrm>
    </dsp:sp>
    <dsp:sp modelId="{8295A2D0-9FC5-4722-BADB-6F6699C53045}">
      <dsp:nvSpPr>
        <dsp:cNvPr id="0" name=""/>
        <dsp:cNvSpPr/>
      </dsp:nvSpPr>
      <dsp:spPr>
        <a:xfrm>
          <a:off x="1280161" y="1112608"/>
          <a:ext cx="3017516" cy="159563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Nearly 6 billion Web searches are completed every day on Google.com.</a:t>
          </a:r>
          <a:endParaRPr lang="en-US" sz="2000" kern="1200" dirty="0"/>
        </a:p>
      </dsp:txBody>
      <dsp:txXfrm>
        <a:off x="1762964" y="1112608"/>
        <a:ext cx="2534714" cy="1595639"/>
      </dsp:txXfrm>
    </dsp:sp>
    <dsp:sp modelId="{5AB6C60C-9C03-4E03-B90C-2FEAAD660DA1}">
      <dsp:nvSpPr>
        <dsp:cNvPr id="0" name=""/>
        <dsp:cNvSpPr/>
      </dsp:nvSpPr>
      <dsp:spPr>
        <a:xfrm>
          <a:off x="457192" y="533396"/>
          <a:ext cx="1166403" cy="116640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Fact!</a:t>
          </a:r>
          <a:endParaRPr lang="en-US" sz="3200" kern="1200" dirty="0"/>
        </a:p>
      </dsp:txBody>
      <dsp:txXfrm>
        <a:off x="628008" y="704212"/>
        <a:ext cx="824771" cy="824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434345" y="549584"/>
            <a:ext cx="3661075" cy="44958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4846" y="1786271"/>
            <a:ext cx="6967553" cy="2741895"/>
          </a:xfrm>
          <a:noFill/>
        </p:spPr>
        <p:txBody>
          <a:bodyPr lIns="457200" rIns="0" anchor="t" anchorCtr="0">
            <a:noAutofit/>
          </a:bodyPr>
          <a:lstStyle>
            <a:lvl1pPr algn="l">
              <a:defRPr sz="7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4846" y="609600"/>
            <a:ext cx="6967554" cy="914401"/>
          </a:xfrm>
        </p:spPr>
        <p:txBody>
          <a:bodyPr lIns="0" rIns="0" anchor="ctr" anchorCtr="0">
            <a:noAutofit/>
          </a:bodyPr>
          <a:lstStyle>
            <a:lvl1pPr marL="0" indent="0" algn="l">
              <a:buNone/>
              <a:defRPr sz="4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759" y="5738158"/>
            <a:ext cx="1905235" cy="91772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6450350"/>
            <a:ext cx="4267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© B.E. Publishing. All Rights Reserved.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6571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0" y="1"/>
            <a:ext cx="10454640" cy="1600199"/>
          </a:xfrm>
          <a:solidFill>
            <a:srgbClr val="800080"/>
          </a:solidFill>
        </p:spPr>
        <p:txBody>
          <a:bodyPr lIns="27432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981199"/>
            <a:ext cx="9845040" cy="4195763"/>
          </a:xfrm>
        </p:spPr>
        <p:txBody>
          <a:bodyPr lIns="27432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24000" cy="160020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6" y="320566"/>
            <a:ext cx="781228" cy="95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9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0" y="1"/>
            <a:ext cx="10454640" cy="16001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825625"/>
            <a:ext cx="5029200" cy="4351338"/>
          </a:xfrm>
        </p:spPr>
        <p:txBody>
          <a:bodyPr lIns="27432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825625"/>
            <a:ext cx="5029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0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1" y="0"/>
            <a:ext cx="1045464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7361" y="1681163"/>
            <a:ext cx="4892039" cy="823912"/>
          </a:xfrm>
        </p:spPr>
        <p:txBody>
          <a:bodyPr lIns="274320" anchor="b">
            <a:noAutofit/>
          </a:bodyPr>
          <a:lstStyle>
            <a:lvl1pPr marL="0" indent="0">
              <a:buNone/>
              <a:defRPr sz="3200" b="1">
                <a:solidFill>
                  <a:srgbClr val="80008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1" y="2505075"/>
            <a:ext cx="4892039" cy="3684588"/>
          </a:xfrm>
        </p:spPr>
        <p:txBody>
          <a:bodyPr lIns="27432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81163"/>
            <a:ext cx="4800600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80008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5075"/>
            <a:ext cx="48006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8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8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75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7088" y="1600200"/>
            <a:ext cx="1527048" cy="5257799"/>
          </a:xfrm>
          <a:prstGeom prst="rect">
            <a:avLst/>
          </a:prstGeom>
          <a:solidFill>
            <a:srgbClr val="80008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7360" y="1"/>
            <a:ext cx="10454640" cy="1600199"/>
          </a:xfrm>
          <a:prstGeom prst="rect">
            <a:avLst/>
          </a:prstGeom>
          <a:solidFill>
            <a:srgbClr val="800080"/>
          </a:solidFill>
        </p:spPr>
        <p:txBody>
          <a:bodyPr vert="horz" lIns="27432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7360" y="1828799"/>
            <a:ext cx="984504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524000" cy="160020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6" y="320566"/>
            <a:ext cx="781228" cy="95906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-989013" y="3439822"/>
            <a:ext cx="3502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0" dirty="0" smtClean="0">
                <a:solidFill>
                  <a:srgbClr val="800080"/>
                </a:solidFill>
                <a:latin typeface="+mn-lt"/>
              </a:rPr>
              <a:t>Chapter 2</a:t>
            </a:r>
            <a:endParaRPr lang="en-US" sz="3200" b="0" dirty="0">
              <a:solidFill>
                <a:srgbClr val="80008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751684" y="6450340"/>
            <a:ext cx="4267199" cy="246221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algn="l"/>
            <a:r>
              <a:rPr lang="en-US" sz="1000" dirty="0" smtClean="0"/>
              <a:t>© B.E. Publishing. All Rights Reserved.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1400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Let’s Go Surfing:</a:t>
            </a:r>
            <a:br>
              <a:rPr lang="en-US" dirty="0" smtClean="0"/>
            </a:br>
            <a:r>
              <a:rPr lang="en-US" dirty="0" smtClean="0"/>
              <a:t>Internet Safety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Web Surfing (cont.)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37360" y="1676400"/>
            <a:ext cx="1022604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Four Drawbacks of Surfing the Web:</a:t>
            </a:r>
          </a:p>
          <a:p>
            <a:pPr marL="800100" indent="-342900">
              <a:buFont typeface="+mj-lt"/>
              <a:buAutoNum type="arabicPeriod"/>
            </a:pPr>
            <a:r>
              <a:rPr lang="en-US" dirty="0" smtClean="0"/>
              <a:t>Exposure to inappropriate material</a:t>
            </a:r>
          </a:p>
          <a:p>
            <a:pPr marL="1143000"/>
            <a:r>
              <a:rPr lang="en-US" sz="2400" dirty="0" smtClean="0"/>
              <a:t>Violent content or websites that make you feel uncomfortable</a:t>
            </a:r>
          </a:p>
          <a:p>
            <a:pPr marL="800100" indent="-342900">
              <a:buFont typeface="+mj-lt"/>
              <a:buAutoNum type="arabicPeriod" startAt="2"/>
            </a:pPr>
            <a:r>
              <a:rPr lang="en-US" dirty="0" smtClean="0"/>
              <a:t>Exposure to cyberbullying</a:t>
            </a:r>
          </a:p>
          <a:p>
            <a:pPr marL="1143000" lvl="1"/>
            <a:r>
              <a:rPr lang="en-US" dirty="0" smtClean="0"/>
              <a:t>Can cause ill effects such as depression, health problems, and falling grades in school.</a:t>
            </a:r>
          </a:p>
          <a:p>
            <a:pPr marL="800100" indent="-342900">
              <a:buFont typeface="+mj-lt"/>
              <a:buAutoNum type="arabicPeriod" startAt="3"/>
            </a:pPr>
            <a:r>
              <a:rPr lang="en-US" dirty="0" smtClean="0"/>
              <a:t>Attack by hackers or cybercriminals</a:t>
            </a:r>
          </a:p>
          <a:p>
            <a:pPr marL="1143000" lvl="1"/>
            <a:r>
              <a:rPr lang="en-US" dirty="0" smtClean="0"/>
              <a:t>Hackers – people who electronically break into other’s computers to cause mischief or steal personal information.</a:t>
            </a:r>
          </a:p>
          <a:p>
            <a:pPr marL="1143000" lvl="1"/>
            <a:r>
              <a:rPr lang="en-US" dirty="0" smtClean="0"/>
              <a:t>Cybercriminals – those who break in to do wrong and break the law</a:t>
            </a:r>
          </a:p>
          <a:p>
            <a:pPr marL="800100" indent="-342900">
              <a:buFont typeface="+mj-lt"/>
              <a:buAutoNum type="arabicPeriod" startAt="4"/>
            </a:pPr>
            <a:r>
              <a:rPr lang="en-US" dirty="0" smtClean="0"/>
              <a:t>Attack by viruses</a:t>
            </a:r>
          </a:p>
          <a:p>
            <a:pPr marL="1143000"/>
            <a:r>
              <a:rPr lang="en-US" sz="2400" dirty="0" smtClean="0"/>
              <a:t>Can accidentally pick up viruses or malicious software that can damage your computers.</a:t>
            </a:r>
          </a:p>
          <a:p>
            <a:pPr marL="914400" lvl="1" indent="0">
              <a:buNone/>
            </a:pPr>
            <a:endParaRPr lang="en-US" dirty="0" smtClean="0"/>
          </a:p>
          <a:p>
            <a:pPr marL="12573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01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Key Factors of Surfing the Web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Keep these in mind: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The </a:t>
            </a:r>
            <a:r>
              <a:rPr lang="en-US" sz="4000" dirty="0" smtClean="0">
                <a:solidFill>
                  <a:srgbClr val="FF0000"/>
                </a:solidFill>
              </a:rPr>
              <a:t>Search</a:t>
            </a:r>
            <a:r>
              <a:rPr lang="en-US" sz="4000" dirty="0" smtClean="0"/>
              <a:t> Factor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The </a:t>
            </a:r>
            <a:r>
              <a:rPr lang="en-US" sz="4000" dirty="0" smtClean="0">
                <a:solidFill>
                  <a:srgbClr val="FF0000"/>
                </a:solidFill>
              </a:rPr>
              <a:t>Strategy</a:t>
            </a:r>
            <a:r>
              <a:rPr lang="en-US" sz="4000" dirty="0" smtClean="0"/>
              <a:t> Factor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The </a:t>
            </a:r>
            <a:r>
              <a:rPr lang="en-US" sz="4000" dirty="0" smtClean="0">
                <a:solidFill>
                  <a:srgbClr val="FF0000"/>
                </a:solidFill>
              </a:rPr>
              <a:t>Safety</a:t>
            </a:r>
            <a:r>
              <a:rPr lang="en-US" sz="4000" dirty="0" smtClean="0"/>
              <a:t> Factor</a:t>
            </a:r>
            <a:endParaRPr lang="en-US" sz="40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5099551"/>
              </p:ext>
            </p:extLst>
          </p:nvPr>
        </p:nvGraphicFramePr>
        <p:xfrm>
          <a:off x="7543800" y="2590800"/>
          <a:ext cx="4343400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8" b="8535"/>
          <a:stretch/>
        </p:blipFill>
        <p:spPr>
          <a:xfrm>
            <a:off x="10484068" y="4953000"/>
            <a:ext cx="170793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50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635" y="2667000"/>
            <a:ext cx="2515225" cy="335363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37360" y="1600200"/>
            <a:ext cx="7948275" cy="4876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 smtClean="0"/>
              <a:t>Search Engines</a:t>
            </a:r>
          </a:p>
          <a:p>
            <a:r>
              <a:rPr lang="en-US" dirty="0" smtClean="0"/>
              <a:t>A tool to wade through the billions of websites</a:t>
            </a:r>
          </a:p>
          <a:p>
            <a:r>
              <a:rPr lang="en-US" dirty="0" smtClean="0"/>
              <a:t>3 most popular search engines are Google, Yahoo! </a:t>
            </a:r>
          </a:p>
          <a:p>
            <a:pPr indent="0">
              <a:buNone/>
            </a:pPr>
            <a:r>
              <a:rPr lang="en-US" dirty="0" smtClean="0"/>
              <a:t>and Bing.</a:t>
            </a:r>
          </a:p>
          <a:p>
            <a:pPr marL="0" indent="0">
              <a:buNone/>
            </a:pPr>
            <a:r>
              <a:rPr lang="en-US" sz="3000" b="1" dirty="0" smtClean="0"/>
              <a:t>Keywords</a:t>
            </a:r>
          </a:p>
          <a:p>
            <a:r>
              <a:rPr lang="en-US" dirty="0" smtClean="0"/>
              <a:t>Words most relevant to our topic</a:t>
            </a:r>
          </a:p>
          <a:p>
            <a:r>
              <a:rPr lang="en-US" dirty="0" smtClean="0"/>
              <a:t>A results page displays all of the websites it’s located that are connected to the keywords</a:t>
            </a:r>
          </a:p>
          <a:p>
            <a:r>
              <a:rPr lang="en-US" dirty="0" smtClean="0"/>
              <a:t>Use accurate keywords in order to create an efficient search (a search that find the most relevant and credible information specific to the subject).</a:t>
            </a:r>
          </a:p>
        </p:txBody>
      </p:sp>
    </p:spTree>
    <p:extLst>
      <p:ext uri="{BB962C8B-B14F-4D97-AF65-F5344CB8AC3E}">
        <p14:creationId xmlns:p14="http://schemas.microsoft.com/office/powerpoint/2010/main" val="4195841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(cont.)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37360" y="1600200"/>
            <a:ext cx="9997440" cy="487679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The 3 main Boolean search operators available to help make searching easier are “</a:t>
            </a:r>
            <a:r>
              <a:rPr lang="en-US" dirty="0" smtClean="0"/>
              <a:t>And”, “Or” and “Not”</a:t>
            </a:r>
          </a:p>
          <a:p>
            <a:r>
              <a:rPr lang="en-US" sz="2800" b="1" dirty="0" smtClean="0"/>
              <a:t>“And”</a:t>
            </a:r>
          </a:p>
          <a:p>
            <a:pPr marL="685800" lvl="3">
              <a:spcBef>
                <a:spcPts val="1000"/>
              </a:spcBef>
            </a:pPr>
            <a:r>
              <a:rPr lang="en-US" sz="2600" dirty="0"/>
              <a:t>Using “And” between keywords narrows a search by finding information relevant to both keywords.</a:t>
            </a:r>
          </a:p>
          <a:p>
            <a:pPr marL="685800" lvl="3">
              <a:spcBef>
                <a:spcPts val="1000"/>
              </a:spcBef>
            </a:pPr>
            <a:r>
              <a:rPr lang="en-US" sz="2600" dirty="0"/>
              <a:t>Ex: the search for dogs </a:t>
            </a:r>
            <a:r>
              <a:rPr lang="en-US" sz="2600" u="sng" dirty="0"/>
              <a:t>and</a:t>
            </a:r>
            <a:r>
              <a:rPr lang="en-US" sz="2600" dirty="0"/>
              <a:t> cats will find websites that reference both dogs and cats</a:t>
            </a:r>
          </a:p>
          <a:p>
            <a:pPr marL="228600" lvl="2"/>
            <a:r>
              <a:rPr lang="en-US" sz="2800" b="1" dirty="0" smtClean="0"/>
              <a:t>“Or”</a:t>
            </a:r>
          </a:p>
          <a:p>
            <a:pPr marL="685800" lvl="3"/>
            <a:r>
              <a:rPr lang="en-US" sz="2600" dirty="0" smtClean="0"/>
              <a:t>Using “Or” between keywords broadens a search by finding information relevant to both keywords.</a:t>
            </a:r>
          </a:p>
          <a:p>
            <a:pPr marL="685800" lvl="3"/>
            <a:r>
              <a:rPr lang="en-US" sz="2600" dirty="0" smtClean="0"/>
              <a:t>Ex: Using the keywords dogs </a:t>
            </a:r>
            <a:r>
              <a:rPr lang="en-US" sz="2600" u="sng" dirty="0" smtClean="0"/>
              <a:t>or</a:t>
            </a:r>
            <a:r>
              <a:rPr lang="en-US" sz="2600" dirty="0" smtClean="0"/>
              <a:t> cats will expand the search by retrieving information on both dogs and cats.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099186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(cont.)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37360" y="1600200"/>
            <a:ext cx="9997440" cy="487679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“</a:t>
            </a:r>
            <a:r>
              <a:rPr lang="en-US" b="1" dirty="0" smtClean="0"/>
              <a:t>Not”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Using NOT narrows a search by excluding certain information.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Ex: the search pets </a:t>
            </a:r>
            <a:r>
              <a:rPr lang="en-US" u="sng" dirty="0" smtClean="0"/>
              <a:t>not</a:t>
            </a:r>
            <a:r>
              <a:rPr lang="en-US" dirty="0" smtClean="0"/>
              <a:t> dogs or cats will retrieve information about pets, while excluding topics related to dogs or cats.</a:t>
            </a:r>
          </a:p>
          <a:p>
            <a:r>
              <a:rPr lang="en-US" b="1" dirty="0" smtClean="0"/>
              <a:t>Boolean searches help you find what you’re looking for a lot faster than individual keywords.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886200"/>
            <a:ext cx="4179276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43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26" y="4495800"/>
            <a:ext cx="3493674" cy="23622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00200" y="1752600"/>
            <a:ext cx="984504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 smtClean="0"/>
              <a:t>There are search strategies available to ensure you get the best search results possible.</a:t>
            </a:r>
          </a:p>
          <a:p>
            <a:pPr marL="342900" indent="0">
              <a:buNone/>
            </a:pPr>
            <a:r>
              <a:rPr lang="en-US" b="1" dirty="0" smtClean="0"/>
              <a:t>1. Research Questions</a:t>
            </a:r>
          </a:p>
          <a:p>
            <a:pPr marL="1143000"/>
            <a:r>
              <a:rPr lang="en-US" sz="2600" dirty="0" smtClean="0"/>
              <a:t>Questions about a subject and what you want to learn</a:t>
            </a:r>
          </a:p>
          <a:p>
            <a:pPr marL="342900" indent="0">
              <a:buNone/>
            </a:pPr>
            <a:r>
              <a:rPr lang="en-US" b="1" dirty="0" smtClean="0"/>
              <a:t>2. Extract Keywords</a:t>
            </a:r>
          </a:p>
          <a:p>
            <a:pPr marL="1143000"/>
            <a:r>
              <a:rPr lang="en-US" sz="2600" dirty="0" smtClean="0"/>
              <a:t>Find keywords from your research questions</a:t>
            </a:r>
          </a:p>
          <a:p>
            <a:pPr marL="342900" indent="0">
              <a:buNone/>
            </a:pPr>
            <a:r>
              <a:rPr lang="en-US" b="1" dirty="0" smtClean="0"/>
              <a:t>3.  Use Synonyms</a:t>
            </a:r>
          </a:p>
          <a:p>
            <a:pPr marL="1143000"/>
            <a:r>
              <a:rPr lang="en-US" sz="2600" dirty="0" smtClean="0"/>
              <a:t>Keywords don’t yield what you want? </a:t>
            </a:r>
            <a:br>
              <a:rPr lang="en-US" sz="2600" dirty="0" smtClean="0"/>
            </a:br>
            <a:r>
              <a:rPr lang="en-US" sz="2600" dirty="0" smtClean="0"/>
              <a:t>Use synonyms and try again!</a:t>
            </a:r>
          </a:p>
          <a:p>
            <a:pPr marL="342900" indent="0">
              <a:buNone/>
            </a:pPr>
            <a:r>
              <a:rPr lang="en-US" b="1" dirty="0" smtClean="0"/>
              <a:t>4.  Record Results</a:t>
            </a:r>
          </a:p>
          <a:p>
            <a:pPr marL="1143000"/>
            <a:r>
              <a:rPr lang="en-US" sz="2600" dirty="0" smtClean="0"/>
              <a:t>Track keywords used; don’t repeat the same search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98399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Safety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676400" y="1681163"/>
            <a:ext cx="4892039" cy="823912"/>
          </a:xfrm>
        </p:spPr>
        <p:txBody>
          <a:bodyPr/>
          <a:lstStyle/>
          <a:p>
            <a:r>
              <a:rPr lang="en-US" dirty="0" smtClean="0"/>
              <a:t>DO’S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683327" y="2505075"/>
            <a:ext cx="5044439" cy="3684588"/>
          </a:xfrm>
        </p:spPr>
        <p:txBody>
          <a:bodyPr>
            <a:normAutofit/>
          </a:bodyPr>
          <a:lstStyle/>
          <a:p>
            <a:r>
              <a:rPr lang="en-US" b="1" dirty="0" smtClean="0"/>
              <a:t>Do</a:t>
            </a:r>
            <a:r>
              <a:rPr lang="en-US" dirty="0" smtClean="0"/>
              <a:t> discuss online rules with parent or guardian</a:t>
            </a:r>
          </a:p>
          <a:p>
            <a:r>
              <a:rPr lang="en-US" b="1" dirty="0" smtClean="0"/>
              <a:t>Do</a:t>
            </a:r>
            <a:r>
              <a:rPr lang="en-US" dirty="0" smtClean="0"/>
              <a:t> tell a trusted adult about uncomfortable information</a:t>
            </a:r>
          </a:p>
          <a:p>
            <a:r>
              <a:rPr lang="en-US" b="1" dirty="0" smtClean="0"/>
              <a:t>Do</a:t>
            </a:r>
            <a:r>
              <a:rPr lang="en-US" dirty="0" smtClean="0"/>
              <a:t> report cyberbullying or inappropriate online behavior</a:t>
            </a:r>
          </a:p>
          <a:p>
            <a:r>
              <a:rPr lang="en-US" b="1" dirty="0" smtClean="0"/>
              <a:t>Do</a:t>
            </a:r>
            <a:r>
              <a:rPr lang="en-US" dirty="0" smtClean="0"/>
              <a:t> realize people online aren’t always what they seem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6858000" y="1681163"/>
            <a:ext cx="4800600" cy="823912"/>
          </a:xfrm>
        </p:spPr>
        <p:txBody>
          <a:bodyPr/>
          <a:lstStyle/>
          <a:p>
            <a:r>
              <a:rPr lang="en-US" dirty="0" smtClean="0"/>
              <a:t>DON’TS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6858000" y="2505075"/>
            <a:ext cx="4800600" cy="368458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Don’t</a:t>
            </a:r>
            <a:r>
              <a:rPr lang="en-US" dirty="0" smtClean="0"/>
              <a:t> give out private information</a:t>
            </a:r>
          </a:p>
          <a:p>
            <a:r>
              <a:rPr lang="en-US" b="1" dirty="0" smtClean="0"/>
              <a:t>Don’t</a:t>
            </a:r>
            <a:r>
              <a:rPr lang="en-US" dirty="0" smtClean="0"/>
              <a:t> share passwords with anyone</a:t>
            </a:r>
          </a:p>
          <a:p>
            <a:r>
              <a:rPr lang="en-US" b="1" dirty="0" smtClean="0"/>
              <a:t>Don’t</a:t>
            </a:r>
            <a:r>
              <a:rPr lang="en-US" dirty="0" smtClean="0"/>
              <a:t> meet up with anyone you met online – “stranger danger”</a:t>
            </a:r>
          </a:p>
          <a:p>
            <a:r>
              <a:rPr lang="en-US" b="1" dirty="0" smtClean="0"/>
              <a:t>Don’t</a:t>
            </a:r>
            <a:r>
              <a:rPr lang="en-US" dirty="0" smtClean="0"/>
              <a:t> visit risky and inappropriate websites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35"/>
          <a:stretch/>
        </p:blipFill>
        <p:spPr>
          <a:xfrm>
            <a:off x="10210800" y="4692502"/>
            <a:ext cx="2075269" cy="216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Searching – Stay Safe!!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981199"/>
            <a:ext cx="9845040" cy="4495801"/>
          </a:xfrm>
        </p:spPr>
        <p:txBody>
          <a:bodyPr>
            <a:normAutofit/>
          </a:bodyPr>
          <a:lstStyle/>
          <a:p>
            <a:r>
              <a:rPr lang="en-US" dirty="0" smtClean="0"/>
              <a:t>It’s always good to think about, and be aware of the dangers of on-line behavior.</a:t>
            </a:r>
          </a:p>
          <a:p>
            <a:r>
              <a:rPr lang="en-US" dirty="0" smtClean="0"/>
              <a:t>Safe Searching Pledge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 will not share personal information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 will not share passwords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 will report inappropriate content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 will report instances of cyberbullying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 will follow the rules outlined by my parent or guardian for Internet use.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 will not meet someone in real life whom I’ve met previously only online without my parent’s or guardian’s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0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Students will:</a:t>
            </a:r>
          </a:p>
          <a:p>
            <a:r>
              <a:rPr lang="en-US" dirty="0" smtClean="0"/>
              <a:t>Examine the two main types of websites</a:t>
            </a:r>
          </a:p>
          <a:p>
            <a:r>
              <a:rPr lang="en-US" dirty="0" smtClean="0"/>
              <a:t>Weigh the benefits and drawbacks of surfing the Web</a:t>
            </a:r>
          </a:p>
          <a:p>
            <a:r>
              <a:rPr lang="en-US" dirty="0" smtClean="0"/>
              <a:t>Learn how to safely conduct effective searches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Terms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Internet</a:t>
            </a:r>
          </a:p>
          <a:p>
            <a:r>
              <a:rPr lang="en-US" smtClean="0"/>
              <a:t>World Wide Web</a:t>
            </a:r>
          </a:p>
          <a:p>
            <a:r>
              <a:rPr lang="en-US" smtClean="0"/>
              <a:t>Website</a:t>
            </a:r>
          </a:p>
          <a:p>
            <a:r>
              <a:rPr lang="en-US" smtClean="0"/>
              <a:t>Web pages</a:t>
            </a:r>
          </a:p>
          <a:p>
            <a:r>
              <a:rPr lang="en-US" smtClean="0"/>
              <a:t>Online</a:t>
            </a:r>
          </a:p>
          <a:p>
            <a:r>
              <a:rPr lang="en-US" smtClean="0"/>
              <a:t>Informational website</a:t>
            </a:r>
          </a:p>
          <a:p>
            <a:r>
              <a:rPr lang="en-US" smtClean="0"/>
              <a:t>Corporate website</a:t>
            </a:r>
          </a:p>
          <a:p>
            <a:r>
              <a:rPr lang="en-US" smtClean="0"/>
              <a:t>Inappropriate material</a:t>
            </a:r>
          </a:p>
          <a:p>
            <a:r>
              <a:rPr lang="en-US" smtClean="0"/>
              <a:t>Search Engine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Keywords</a:t>
            </a:r>
          </a:p>
          <a:p>
            <a:r>
              <a:rPr lang="en-US" dirty="0" smtClean="0"/>
              <a:t>Results page</a:t>
            </a:r>
          </a:p>
          <a:p>
            <a:r>
              <a:rPr lang="en-US" dirty="0" smtClean="0"/>
              <a:t>Efficient search</a:t>
            </a:r>
          </a:p>
          <a:p>
            <a:r>
              <a:rPr lang="en-US" dirty="0" smtClean="0"/>
              <a:t>Boolean search</a:t>
            </a:r>
          </a:p>
          <a:p>
            <a:r>
              <a:rPr lang="en-US" dirty="0" smtClean="0"/>
              <a:t>Search strategies</a:t>
            </a:r>
          </a:p>
          <a:p>
            <a:r>
              <a:rPr lang="en-US" dirty="0" smtClean="0"/>
              <a:t>Research questions</a:t>
            </a:r>
          </a:p>
          <a:p>
            <a:r>
              <a:rPr lang="en-US" dirty="0" smtClean="0"/>
              <a:t>Extract</a:t>
            </a:r>
          </a:p>
          <a:p>
            <a:r>
              <a:rPr lang="en-US" dirty="0" smtClean="0"/>
              <a:t>Online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981199"/>
            <a:ext cx="8625840" cy="4195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What is the Internet?</a:t>
            </a:r>
          </a:p>
          <a:p>
            <a:r>
              <a:rPr lang="en-US" sz="3200" dirty="0" smtClean="0"/>
              <a:t>It is a global communication network that allows computers to exchange and share information worldwide.</a:t>
            </a:r>
          </a:p>
          <a:p>
            <a:r>
              <a:rPr lang="en-US" sz="3200" dirty="0" smtClean="0"/>
              <a:t>The World Wide Web is a subset of the Internet.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Is a collection of pages connected by hypertext links (text used as a link to a website).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Appropriate to use Internet and World Wide Web interchangeably.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4495800"/>
            <a:ext cx="23812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the World Wide Web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981199"/>
            <a:ext cx="8625840" cy="41957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website is a group of web pages that focus on a particular subject.</a:t>
            </a:r>
          </a:p>
          <a:p>
            <a:r>
              <a:rPr lang="en-US" sz="3200" dirty="0" smtClean="0"/>
              <a:t>Being “online” basically means you are on the Internet accessing different websites.</a:t>
            </a:r>
          </a:p>
          <a:p>
            <a:r>
              <a:rPr lang="en-US" sz="3200" dirty="0" smtClean="0"/>
              <a:t>The Internet is useful for more than just surfing the web, it allows individuals to visit other countries virtually, how to play video games, and even how to change a tire.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60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981199"/>
            <a:ext cx="7254240" cy="449580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two most common types of websites are: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Informational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Corporate (E-commerce)</a:t>
            </a:r>
          </a:p>
          <a:p>
            <a:r>
              <a:rPr lang="en-US" sz="3200" b="1" dirty="0" smtClean="0"/>
              <a:t>Informational</a:t>
            </a:r>
          </a:p>
          <a:p>
            <a:pPr marL="685800">
              <a:buFont typeface="Wingdings" panose="05000000000000000000" pitchFamily="2" charset="2"/>
              <a:buChar char="§"/>
            </a:pPr>
            <a:r>
              <a:rPr lang="en-US" sz="2400" dirty="0" smtClean="0"/>
              <a:t>To gather information and/or learn about something</a:t>
            </a:r>
          </a:p>
          <a:p>
            <a:r>
              <a:rPr lang="en-US" sz="3200" b="1" dirty="0" smtClean="0"/>
              <a:t>Corporate and E-Commerce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To convince people to buy something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49409368"/>
              </p:ext>
            </p:extLst>
          </p:nvPr>
        </p:nvGraphicFramePr>
        <p:xfrm>
          <a:off x="7543800" y="2590800"/>
          <a:ext cx="4343400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8" b="8535"/>
          <a:stretch/>
        </p:blipFill>
        <p:spPr>
          <a:xfrm>
            <a:off x="10484068" y="4953000"/>
            <a:ext cx="170793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Informational Websites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Resources: </a:t>
            </a:r>
            <a:r>
              <a:rPr lang="en-US" dirty="0" smtClean="0"/>
              <a:t>Information on just about anything</a:t>
            </a:r>
          </a:p>
          <a:p>
            <a:r>
              <a:rPr lang="en-US" b="1" dirty="0" smtClean="0"/>
              <a:t>Knowledge: </a:t>
            </a:r>
            <a:r>
              <a:rPr lang="en-US" dirty="0" smtClean="0"/>
              <a:t>Acquire knowledge quickly </a:t>
            </a:r>
            <a:br>
              <a:rPr lang="en-US" dirty="0" smtClean="0"/>
            </a:br>
            <a:r>
              <a:rPr lang="en-US" dirty="0" smtClean="0"/>
              <a:t>and easily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DRAWBACKS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 smtClean="0"/>
              <a:t>Overwhelming Variety: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 many to sift through</a:t>
            </a:r>
          </a:p>
          <a:p>
            <a:r>
              <a:rPr lang="en-US" b="1" dirty="0" smtClean="0"/>
              <a:t>Questionable Credibility: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Just because it is online, doesn’t mean that </a:t>
            </a:r>
            <a:br>
              <a:rPr lang="en-US" dirty="0" smtClean="0"/>
            </a:br>
            <a:r>
              <a:rPr lang="en-US" dirty="0" smtClean="0"/>
              <a:t>it’s 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35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Corporate and E-Commerce Websites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Useful Information: </a:t>
            </a:r>
            <a:br>
              <a:rPr lang="en-US" b="1" dirty="0" smtClean="0"/>
            </a:br>
            <a:r>
              <a:rPr lang="en-US" dirty="0" smtClean="0"/>
              <a:t>Learn about new products and services</a:t>
            </a:r>
          </a:p>
          <a:p>
            <a:r>
              <a:rPr lang="en-US" b="1" dirty="0" smtClean="0"/>
              <a:t>Instant Access: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 available in stores? You may be able to purchase online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DRAWBACKS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 smtClean="0"/>
              <a:t>Misleading Information:</a:t>
            </a:r>
            <a:br>
              <a:rPr lang="en-US" b="1" dirty="0" smtClean="0"/>
            </a:br>
            <a:r>
              <a:rPr lang="en-US" dirty="0" smtClean="0"/>
              <a:t>Remember, the objective is to sell you something. May disguise themselves as informational website</a:t>
            </a:r>
          </a:p>
          <a:p>
            <a:r>
              <a:rPr lang="en-US" b="1" dirty="0" smtClean="0"/>
              <a:t>Too-Easy Purchasing Power: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Made easy so you can buy with a click – shop carefully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15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Pros and Cons of Web Surfing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37360" y="1981199"/>
            <a:ext cx="7406640" cy="426720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Three benefits of surfing the Web</a:t>
            </a:r>
            <a:r>
              <a:rPr lang="en-US" sz="3200" dirty="0" smtClean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Easy Data Comparison</a:t>
            </a:r>
          </a:p>
          <a:p>
            <a:pPr lvl="2"/>
            <a:r>
              <a:rPr lang="en-US" sz="2400" dirty="0" smtClean="0"/>
              <a:t>Can research and gather data quickly and more efficiently than traditional print sources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Convenient Media Consumption</a:t>
            </a:r>
          </a:p>
          <a:p>
            <a:pPr lvl="2"/>
            <a:r>
              <a:rPr lang="en-US" sz="2400" dirty="0" smtClean="0"/>
              <a:t>Easier </a:t>
            </a:r>
            <a:r>
              <a:rPr lang="en-US" sz="2400" dirty="0"/>
              <a:t>to </a:t>
            </a:r>
            <a:r>
              <a:rPr lang="en-US" sz="2400" dirty="0" smtClean="0"/>
              <a:t>access movies and music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Communication</a:t>
            </a:r>
          </a:p>
          <a:p>
            <a:pPr lvl="2"/>
            <a:r>
              <a:rPr lang="en-US" sz="2400" dirty="0" smtClean="0"/>
              <a:t>Allows for easier communication with friends and family through social networking sites and chat rooms.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"/>
          <a:stretch/>
        </p:blipFill>
        <p:spPr>
          <a:xfrm>
            <a:off x="8534400" y="2209800"/>
            <a:ext cx="3200400" cy="411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30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929</Words>
  <Application>Microsoft Office PowerPoint</Application>
  <PresentationFormat>Widescreen</PresentationFormat>
  <Paragraphs>139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Let’s Go Surfing: Internet Safety</vt:lpstr>
      <vt:lpstr>Learning Objectives</vt:lpstr>
      <vt:lpstr>Key Terms</vt:lpstr>
      <vt:lpstr>Welcome to the World Wide Web</vt:lpstr>
      <vt:lpstr>Welcome to the World Wide Web (cont.)</vt:lpstr>
      <vt:lpstr>Types of Websites</vt:lpstr>
      <vt:lpstr>Informational Websites</vt:lpstr>
      <vt:lpstr>Corporate and E-Commerce Websites</vt:lpstr>
      <vt:lpstr>Pros and Cons of Web Surfing</vt:lpstr>
      <vt:lpstr>Pros and Cons of Web Surfing (cont.)</vt:lpstr>
      <vt:lpstr>Three Key Factors of Surfing the Web</vt:lpstr>
      <vt:lpstr>Search</vt:lpstr>
      <vt:lpstr>Search (cont.)</vt:lpstr>
      <vt:lpstr>Search (cont.)</vt:lpstr>
      <vt:lpstr>Strategy</vt:lpstr>
      <vt:lpstr>Safety</vt:lpstr>
      <vt:lpstr>Safe Searching – Stay Safe!!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Go Surfing: Internet Safety</dc:title>
  <dc:creator>Nancy Olesen</dc:creator>
  <cp:lastModifiedBy>Ryan Switzer</cp:lastModifiedBy>
  <cp:revision>72</cp:revision>
  <cp:lastPrinted>2014-08-28T19:27:01Z</cp:lastPrinted>
  <dcterms:created xsi:type="dcterms:W3CDTF">2014-08-28T18:40:53Z</dcterms:created>
  <dcterms:modified xsi:type="dcterms:W3CDTF">2017-09-05T16:02:42Z</dcterms:modified>
</cp:coreProperties>
</file>