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4"/>
  </p:notesMasterIdLst>
  <p:sldIdLst>
    <p:sldId id="256" r:id="rId2"/>
    <p:sldId id="257" r:id="rId3"/>
    <p:sldId id="258" r:id="rId4"/>
    <p:sldId id="260" r:id="rId5"/>
    <p:sldId id="265" r:id="rId6"/>
    <p:sldId id="261" r:id="rId7"/>
    <p:sldId id="266" r:id="rId8"/>
    <p:sldId id="267" r:id="rId9"/>
    <p:sldId id="262" r:id="rId10"/>
    <p:sldId id="263" r:id="rId11"/>
    <p:sldId id="259" r:id="rId12"/>
    <p:sldId id="264" r:id="rId1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5D2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91" autoAdjust="0"/>
  </p:normalViewPr>
  <p:slideViewPr>
    <p:cSldViewPr snapToGrid="0">
      <p:cViewPr varScale="1">
        <p:scale>
          <a:sx n="82" d="100"/>
          <a:sy n="82"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95989-983A-47C6-9ACC-7BD3D2401C95}" type="doc">
      <dgm:prSet loTypeId="urn:microsoft.com/office/officeart/2005/8/layout/hList9" loCatId="list" qsTypeId="urn:microsoft.com/office/officeart/2005/8/quickstyle/simple5" qsCatId="simple" csTypeId="urn:microsoft.com/office/officeart/2005/8/colors/colorful1" csCatId="colorful" phldr="1"/>
      <dgm:spPr/>
      <dgm:t>
        <a:bodyPr/>
        <a:lstStyle/>
        <a:p>
          <a:endParaRPr lang="en-US"/>
        </a:p>
      </dgm:t>
    </dgm:pt>
    <dgm:pt modelId="{DA6FEB66-7199-4989-8FAE-EA225D0E8E08}">
      <dgm:prSet phldrT="[Text]"/>
      <dgm:spPr/>
      <dgm:t>
        <a:bodyPr/>
        <a:lstStyle/>
        <a:p>
          <a:r>
            <a:rPr lang="en-US" dirty="0" smtClean="0"/>
            <a:t>Fact!</a:t>
          </a:r>
          <a:endParaRPr lang="en-US" dirty="0"/>
        </a:p>
      </dgm:t>
    </dgm:pt>
    <dgm:pt modelId="{07F4FD86-DDD8-4F6D-ADE4-A75A99BEB074}" type="parTrans" cxnId="{E9EEF134-B2AE-4121-8E92-C0E9143E2DA5}">
      <dgm:prSet/>
      <dgm:spPr/>
      <dgm:t>
        <a:bodyPr/>
        <a:lstStyle/>
        <a:p>
          <a:endParaRPr lang="en-US"/>
        </a:p>
      </dgm:t>
    </dgm:pt>
    <dgm:pt modelId="{5D09DF00-39FF-48DE-8A86-8BB806B3C109}" type="sibTrans" cxnId="{E9EEF134-B2AE-4121-8E92-C0E9143E2DA5}">
      <dgm:prSet/>
      <dgm:spPr/>
      <dgm:t>
        <a:bodyPr/>
        <a:lstStyle/>
        <a:p>
          <a:endParaRPr lang="en-US"/>
        </a:p>
      </dgm:t>
    </dgm:pt>
    <dgm:pt modelId="{1081024D-BC73-47CA-8A0C-0C3E168716AA}">
      <dgm:prSet phldrT="[Text]" custT="1"/>
      <dgm:spPr/>
      <dgm:t>
        <a:bodyPr/>
        <a:lstStyle/>
        <a:p>
          <a:r>
            <a:rPr lang="en-US" sz="2400" b="1" dirty="0" smtClean="0">
              <a:solidFill>
                <a:schemeClr val="accent2">
                  <a:lumMod val="75000"/>
                </a:schemeClr>
              </a:solidFill>
            </a:rPr>
            <a:t>Did You Know?</a:t>
          </a:r>
          <a:endParaRPr lang="en-US" sz="2400" b="1" dirty="0">
            <a:solidFill>
              <a:schemeClr val="accent2">
                <a:lumMod val="75000"/>
              </a:schemeClr>
            </a:solidFill>
          </a:endParaRPr>
        </a:p>
      </dgm:t>
    </dgm:pt>
    <dgm:pt modelId="{0EA5C4A7-0014-4769-ACF0-09905EF5A42A}" type="parTrans" cxnId="{2DA02A1D-248E-4A08-8DDB-87E8D9062C54}">
      <dgm:prSet/>
      <dgm:spPr/>
      <dgm:t>
        <a:bodyPr/>
        <a:lstStyle/>
        <a:p>
          <a:endParaRPr lang="en-US"/>
        </a:p>
      </dgm:t>
    </dgm:pt>
    <dgm:pt modelId="{59EF3CDD-3DCA-4518-91AC-F48A74AD391D}" type="sibTrans" cxnId="{2DA02A1D-248E-4A08-8DDB-87E8D9062C54}">
      <dgm:prSet/>
      <dgm:spPr/>
      <dgm:t>
        <a:bodyPr/>
        <a:lstStyle/>
        <a:p>
          <a:endParaRPr lang="en-US"/>
        </a:p>
      </dgm:t>
    </dgm:pt>
    <dgm:pt modelId="{7A521456-F7E3-4C0C-B059-FB728EA7B49F}">
      <dgm:prSet phldrT="[Text]"/>
      <dgm:spPr/>
      <dgm:t>
        <a:bodyPr/>
        <a:lstStyle/>
        <a:p>
          <a:r>
            <a:rPr lang="en-US" dirty="0" smtClean="0"/>
            <a:t>80% of teens say they have defended a victim of cyberbullying, and 79% have asked a cyberbully to stop.</a:t>
          </a:r>
          <a:endParaRPr lang="en-US" dirty="0"/>
        </a:p>
      </dgm:t>
    </dgm:pt>
    <dgm:pt modelId="{B644B137-140F-4041-8571-5149B4FD0C09}" type="parTrans" cxnId="{2466B76C-781E-4358-A67D-FC2581C082F6}">
      <dgm:prSet/>
      <dgm:spPr/>
      <dgm:t>
        <a:bodyPr/>
        <a:lstStyle/>
        <a:p>
          <a:endParaRPr lang="en-US"/>
        </a:p>
      </dgm:t>
    </dgm:pt>
    <dgm:pt modelId="{A47F9B81-DCCA-4049-9E0C-EDDDEB4BE1A4}" type="sibTrans" cxnId="{2466B76C-781E-4358-A67D-FC2581C082F6}">
      <dgm:prSet/>
      <dgm:spPr/>
      <dgm:t>
        <a:bodyPr/>
        <a:lstStyle/>
        <a:p>
          <a:endParaRPr lang="en-US"/>
        </a:p>
      </dgm:t>
    </dgm:pt>
    <dgm:pt modelId="{CC684C76-F713-4916-BE2D-DFEC62700420}" type="pres">
      <dgm:prSet presAssocID="{F2A95989-983A-47C6-9ACC-7BD3D2401C95}" presName="list" presStyleCnt="0">
        <dgm:presLayoutVars>
          <dgm:dir/>
          <dgm:animLvl val="lvl"/>
        </dgm:presLayoutVars>
      </dgm:prSet>
      <dgm:spPr/>
      <dgm:t>
        <a:bodyPr/>
        <a:lstStyle/>
        <a:p>
          <a:endParaRPr lang="en-US"/>
        </a:p>
      </dgm:t>
    </dgm:pt>
    <dgm:pt modelId="{C6F50142-2FC6-4312-A739-D36F63A47A2B}" type="pres">
      <dgm:prSet presAssocID="{DA6FEB66-7199-4989-8FAE-EA225D0E8E08}" presName="posSpace" presStyleCnt="0"/>
      <dgm:spPr/>
    </dgm:pt>
    <dgm:pt modelId="{FA321DD5-839B-446C-A5A1-CAF986E7D429}" type="pres">
      <dgm:prSet presAssocID="{DA6FEB66-7199-4989-8FAE-EA225D0E8E08}" presName="vertFlow" presStyleCnt="0"/>
      <dgm:spPr/>
    </dgm:pt>
    <dgm:pt modelId="{CE965BBF-CD19-496A-9B0C-E9AB3DF600E6}" type="pres">
      <dgm:prSet presAssocID="{DA6FEB66-7199-4989-8FAE-EA225D0E8E08}" presName="topSpace" presStyleCnt="0"/>
      <dgm:spPr/>
    </dgm:pt>
    <dgm:pt modelId="{2DCA0774-CD9B-4128-80F8-5D7F203B77C1}" type="pres">
      <dgm:prSet presAssocID="{DA6FEB66-7199-4989-8FAE-EA225D0E8E08}" presName="firstComp" presStyleCnt="0"/>
      <dgm:spPr/>
    </dgm:pt>
    <dgm:pt modelId="{44BF0B0F-30B4-4365-8FD7-A14FEDABB3AB}" type="pres">
      <dgm:prSet presAssocID="{DA6FEB66-7199-4989-8FAE-EA225D0E8E08}" presName="firstChild" presStyleLbl="bgAccFollowNode1" presStyleIdx="0" presStyleCnt="2" custScaleX="114098" custScaleY="29680" custLinFactNeighborX="-2336"/>
      <dgm:spPr/>
      <dgm:t>
        <a:bodyPr/>
        <a:lstStyle/>
        <a:p>
          <a:endParaRPr lang="en-US"/>
        </a:p>
      </dgm:t>
    </dgm:pt>
    <dgm:pt modelId="{EA50D8FB-905C-4F2C-A863-BD39941736B6}" type="pres">
      <dgm:prSet presAssocID="{DA6FEB66-7199-4989-8FAE-EA225D0E8E08}" presName="firstChildTx" presStyleLbl="bgAccFollowNode1" presStyleIdx="0" presStyleCnt="2">
        <dgm:presLayoutVars>
          <dgm:bulletEnabled val="1"/>
        </dgm:presLayoutVars>
      </dgm:prSet>
      <dgm:spPr/>
      <dgm:t>
        <a:bodyPr/>
        <a:lstStyle/>
        <a:p>
          <a:endParaRPr lang="en-US"/>
        </a:p>
      </dgm:t>
    </dgm:pt>
    <dgm:pt modelId="{0D12956F-B3D6-454C-AB81-BE901666A545}" type="pres">
      <dgm:prSet presAssocID="{7A521456-F7E3-4C0C-B059-FB728EA7B49F}" presName="comp" presStyleCnt="0"/>
      <dgm:spPr/>
    </dgm:pt>
    <dgm:pt modelId="{8295A2D0-9FC5-4722-BADB-6F6699C53045}" type="pres">
      <dgm:prSet presAssocID="{7A521456-F7E3-4C0C-B059-FB728EA7B49F}" presName="child" presStyleLbl="bgAccFollowNode1" presStyleIdx="1" presStyleCnt="2" custScaleX="110551" custLinFactNeighborX="-759"/>
      <dgm:spPr/>
      <dgm:t>
        <a:bodyPr/>
        <a:lstStyle/>
        <a:p>
          <a:endParaRPr lang="en-US"/>
        </a:p>
      </dgm:t>
    </dgm:pt>
    <dgm:pt modelId="{1CACA2F1-CA78-4AB1-BBAD-C67BFED85803}" type="pres">
      <dgm:prSet presAssocID="{7A521456-F7E3-4C0C-B059-FB728EA7B49F}" presName="childTx" presStyleLbl="bgAccFollowNode1" presStyleIdx="1" presStyleCnt="2">
        <dgm:presLayoutVars>
          <dgm:bulletEnabled val="1"/>
        </dgm:presLayoutVars>
      </dgm:prSet>
      <dgm:spPr/>
      <dgm:t>
        <a:bodyPr/>
        <a:lstStyle/>
        <a:p>
          <a:endParaRPr lang="en-US"/>
        </a:p>
      </dgm:t>
    </dgm:pt>
    <dgm:pt modelId="{F25CD4E3-6BFC-47AF-9B4C-0FBA2CFACB28}" type="pres">
      <dgm:prSet presAssocID="{DA6FEB66-7199-4989-8FAE-EA225D0E8E08}" presName="negSpace" presStyleCnt="0"/>
      <dgm:spPr/>
    </dgm:pt>
    <dgm:pt modelId="{5AB6C60C-9C03-4E03-B90C-2FEAAD660DA1}" type="pres">
      <dgm:prSet presAssocID="{DA6FEB66-7199-4989-8FAE-EA225D0E8E08}" presName="circle" presStyleLbl="node1" presStyleIdx="0" presStyleCnt="1" custScaleX="73136" custScaleY="73136" custLinFactNeighborX="-6583" custLinFactNeighborY="33377"/>
      <dgm:spPr/>
      <dgm:t>
        <a:bodyPr/>
        <a:lstStyle/>
        <a:p>
          <a:endParaRPr lang="en-US"/>
        </a:p>
      </dgm:t>
    </dgm:pt>
  </dgm:ptLst>
  <dgm:cxnLst>
    <dgm:cxn modelId="{B716E572-861E-413D-B164-B1ECF42CB90D}" type="presOf" srcId="{F2A95989-983A-47C6-9ACC-7BD3D2401C95}" destId="{CC684C76-F713-4916-BE2D-DFEC62700420}" srcOrd="0" destOrd="0" presId="urn:microsoft.com/office/officeart/2005/8/layout/hList9"/>
    <dgm:cxn modelId="{D5D64D0E-98B3-4AC5-970F-B646B829EAAE}" type="presOf" srcId="{7A521456-F7E3-4C0C-B059-FB728EA7B49F}" destId="{8295A2D0-9FC5-4722-BADB-6F6699C53045}" srcOrd="0" destOrd="0" presId="urn:microsoft.com/office/officeart/2005/8/layout/hList9"/>
    <dgm:cxn modelId="{7E414473-33E8-433C-8AA9-3A2197D2C317}" type="presOf" srcId="{1081024D-BC73-47CA-8A0C-0C3E168716AA}" destId="{EA50D8FB-905C-4F2C-A863-BD39941736B6}" srcOrd="1" destOrd="0" presId="urn:microsoft.com/office/officeart/2005/8/layout/hList9"/>
    <dgm:cxn modelId="{72BF8B5C-A459-492C-A3E6-BF97E20C6CB7}" type="presOf" srcId="{7A521456-F7E3-4C0C-B059-FB728EA7B49F}" destId="{1CACA2F1-CA78-4AB1-BBAD-C67BFED85803}" srcOrd="1" destOrd="0" presId="urn:microsoft.com/office/officeart/2005/8/layout/hList9"/>
    <dgm:cxn modelId="{2DA02A1D-248E-4A08-8DDB-87E8D9062C54}" srcId="{DA6FEB66-7199-4989-8FAE-EA225D0E8E08}" destId="{1081024D-BC73-47CA-8A0C-0C3E168716AA}" srcOrd="0" destOrd="0" parTransId="{0EA5C4A7-0014-4769-ACF0-09905EF5A42A}" sibTransId="{59EF3CDD-3DCA-4518-91AC-F48A74AD391D}"/>
    <dgm:cxn modelId="{E47E7FD7-A79F-42FD-9B23-A93408FE93F7}" type="presOf" srcId="{DA6FEB66-7199-4989-8FAE-EA225D0E8E08}" destId="{5AB6C60C-9C03-4E03-B90C-2FEAAD660DA1}" srcOrd="0" destOrd="0" presId="urn:microsoft.com/office/officeart/2005/8/layout/hList9"/>
    <dgm:cxn modelId="{995A9297-5AE1-4768-B8C1-4F60025171F2}" type="presOf" srcId="{1081024D-BC73-47CA-8A0C-0C3E168716AA}" destId="{44BF0B0F-30B4-4365-8FD7-A14FEDABB3AB}" srcOrd="0" destOrd="0" presId="urn:microsoft.com/office/officeart/2005/8/layout/hList9"/>
    <dgm:cxn modelId="{E9EEF134-B2AE-4121-8E92-C0E9143E2DA5}" srcId="{F2A95989-983A-47C6-9ACC-7BD3D2401C95}" destId="{DA6FEB66-7199-4989-8FAE-EA225D0E8E08}" srcOrd="0" destOrd="0" parTransId="{07F4FD86-DDD8-4F6D-ADE4-A75A99BEB074}" sibTransId="{5D09DF00-39FF-48DE-8A86-8BB806B3C109}"/>
    <dgm:cxn modelId="{2466B76C-781E-4358-A67D-FC2581C082F6}" srcId="{DA6FEB66-7199-4989-8FAE-EA225D0E8E08}" destId="{7A521456-F7E3-4C0C-B059-FB728EA7B49F}" srcOrd="1" destOrd="0" parTransId="{B644B137-140F-4041-8571-5149B4FD0C09}" sibTransId="{A47F9B81-DCCA-4049-9E0C-EDDDEB4BE1A4}"/>
    <dgm:cxn modelId="{6D9584A6-2FB1-44FA-9AE4-AE0F86538A07}" type="presParOf" srcId="{CC684C76-F713-4916-BE2D-DFEC62700420}" destId="{C6F50142-2FC6-4312-A739-D36F63A47A2B}" srcOrd="0" destOrd="0" presId="urn:microsoft.com/office/officeart/2005/8/layout/hList9"/>
    <dgm:cxn modelId="{2BB1A3DC-6716-44DF-985A-D617BBF6DABD}" type="presParOf" srcId="{CC684C76-F713-4916-BE2D-DFEC62700420}" destId="{FA321DD5-839B-446C-A5A1-CAF986E7D429}" srcOrd="1" destOrd="0" presId="urn:microsoft.com/office/officeart/2005/8/layout/hList9"/>
    <dgm:cxn modelId="{9FD85955-66F4-4633-8A7E-4058AFF38335}" type="presParOf" srcId="{FA321DD5-839B-446C-A5A1-CAF986E7D429}" destId="{CE965BBF-CD19-496A-9B0C-E9AB3DF600E6}" srcOrd="0" destOrd="0" presId="urn:microsoft.com/office/officeart/2005/8/layout/hList9"/>
    <dgm:cxn modelId="{3237CFB5-48A2-4E32-A34D-F02A9F76708B}" type="presParOf" srcId="{FA321DD5-839B-446C-A5A1-CAF986E7D429}" destId="{2DCA0774-CD9B-4128-80F8-5D7F203B77C1}" srcOrd="1" destOrd="0" presId="urn:microsoft.com/office/officeart/2005/8/layout/hList9"/>
    <dgm:cxn modelId="{FD9A3C92-2BAA-4F80-80AC-42BC48B1BFE8}" type="presParOf" srcId="{2DCA0774-CD9B-4128-80F8-5D7F203B77C1}" destId="{44BF0B0F-30B4-4365-8FD7-A14FEDABB3AB}" srcOrd="0" destOrd="0" presId="urn:microsoft.com/office/officeart/2005/8/layout/hList9"/>
    <dgm:cxn modelId="{A37631F8-2615-41F8-AEFB-6C8FE269F351}" type="presParOf" srcId="{2DCA0774-CD9B-4128-80F8-5D7F203B77C1}" destId="{EA50D8FB-905C-4F2C-A863-BD39941736B6}" srcOrd="1" destOrd="0" presId="urn:microsoft.com/office/officeart/2005/8/layout/hList9"/>
    <dgm:cxn modelId="{8CC5F6F0-D67C-4295-8B20-621E63387142}" type="presParOf" srcId="{FA321DD5-839B-446C-A5A1-CAF986E7D429}" destId="{0D12956F-B3D6-454C-AB81-BE901666A545}" srcOrd="2" destOrd="0" presId="urn:microsoft.com/office/officeart/2005/8/layout/hList9"/>
    <dgm:cxn modelId="{0B54855F-D1E5-407A-AB1F-C4A14F7B2DDC}" type="presParOf" srcId="{0D12956F-B3D6-454C-AB81-BE901666A545}" destId="{8295A2D0-9FC5-4722-BADB-6F6699C53045}" srcOrd="0" destOrd="0" presId="urn:microsoft.com/office/officeart/2005/8/layout/hList9"/>
    <dgm:cxn modelId="{6D30A887-A7B9-40F2-9E20-4DB2C3B59EA8}" type="presParOf" srcId="{0D12956F-B3D6-454C-AB81-BE901666A545}" destId="{1CACA2F1-CA78-4AB1-BBAD-C67BFED85803}" srcOrd="1" destOrd="0" presId="urn:microsoft.com/office/officeart/2005/8/layout/hList9"/>
    <dgm:cxn modelId="{F3601B21-CEA1-4F44-8D8D-BF91B712E975}" type="presParOf" srcId="{CC684C76-F713-4916-BE2D-DFEC62700420}" destId="{F25CD4E3-6BFC-47AF-9B4C-0FBA2CFACB28}" srcOrd="2" destOrd="0" presId="urn:microsoft.com/office/officeart/2005/8/layout/hList9"/>
    <dgm:cxn modelId="{AF8817E2-78E5-4BA7-86B1-A369EB554EDC}" type="presParOf" srcId="{CC684C76-F713-4916-BE2D-DFEC62700420}" destId="{5AB6C60C-9C03-4E03-B90C-2FEAAD660DA1}"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F0B0F-30B4-4365-8FD7-A14FEDABB3AB}">
      <dsp:nvSpPr>
        <dsp:cNvPr id="0" name=""/>
        <dsp:cNvSpPr/>
      </dsp:nvSpPr>
      <dsp:spPr>
        <a:xfrm>
          <a:off x="1188708" y="639022"/>
          <a:ext cx="3114332" cy="47358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2">
                  <a:lumMod val="75000"/>
                </a:schemeClr>
              </a:solidFill>
            </a:rPr>
            <a:t>Did You Know?</a:t>
          </a:r>
          <a:endParaRPr lang="en-US" sz="2400" b="1" kern="1200" dirty="0">
            <a:solidFill>
              <a:schemeClr val="accent2">
                <a:lumMod val="75000"/>
              </a:schemeClr>
            </a:solidFill>
          </a:endParaRPr>
        </a:p>
      </dsp:txBody>
      <dsp:txXfrm>
        <a:off x="1687001" y="639022"/>
        <a:ext cx="2616039" cy="473585"/>
      </dsp:txXfrm>
    </dsp:sp>
    <dsp:sp modelId="{8295A2D0-9FC5-4722-BADB-6F6699C53045}">
      <dsp:nvSpPr>
        <dsp:cNvPr id="0" name=""/>
        <dsp:cNvSpPr/>
      </dsp:nvSpPr>
      <dsp:spPr>
        <a:xfrm>
          <a:off x="1280161" y="1112608"/>
          <a:ext cx="3017516" cy="159563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80% of teens say they have defended a victim of cyberbullying, and 79% have asked a cyberbully to stop.</a:t>
          </a:r>
          <a:endParaRPr lang="en-US" sz="1800" kern="1200" dirty="0"/>
        </a:p>
      </dsp:txBody>
      <dsp:txXfrm>
        <a:off x="1762964" y="1112608"/>
        <a:ext cx="2534714" cy="1595639"/>
      </dsp:txXfrm>
    </dsp:sp>
    <dsp:sp modelId="{5AB6C60C-9C03-4E03-B90C-2FEAAD660DA1}">
      <dsp:nvSpPr>
        <dsp:cNvPr id="0" name=""/>
        <dsp:cNvSpPr/>
      </dsp:nvSpPr>
      <dsp:spPr>
        <a:xfrm>
          <a:off x="457192" y="533396"/>
          <a:ext cx="1166403" cy="11664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Fact!</a:t>
          </a:r>
          <a:endParaRPr lang="en-US" sz="3200" kern="1200" dirty="0"/>
        </a:p>
      </dsp:txBody>
      <dsp:txXfrm>
        <a:off x="628008" y="704212"/>
        <a:ext cx="824771" cy="824771"/>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D15DF88C-B277-405E-ADC5-04D139D47AAB}" type="datetimeFigureOut">
              <a:rPr lang="en-US" smtClean="0"/>
              <a:t>9/5/2017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730E437-1154-4FC9-AEDA-048A9AE90D50}" type="slidenum">
              <a:rPr lang="en-US" smtClean="0"/>
              <a:t>‹#›</a:t>
            </a:fld>
            <a:endParaRPr lang="en-US"/>
          </a:p>
        </p:txBody>
      </p:sp>
    </p:spTree>
    <p:extLst>
      <p:ext uri="{BB962C8B-B14F-4D97-AF65-F5344CB8AC3E}">
        <p14:creationId xmlns:p14="http://schemas.microsoft.com/office/powerpoint/2010/main" val="65745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437-1154-4FC9-AEDA-048A9AE90D50}" type="slidenum">
              <a:rPr lang="en-US" smtClean="0"/>
              <a:t>6</a:t>
            </a:fld>
            <a:endParaRPr lang="en-US"/>
          </a:p>
        </p:txBody>
      </p:sp>
    </p:spTree>
    <p:extLst>
      <p:ext uri="{BB962C8B-B14F-4D97-AF65-F5344CB8AC3E}">
        <p14:creationId xmlns:p14="http://schemas.microsoft.com/office/powerpoint/2010/main" val="1301582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34345" y="549584"/>
            <a:ext cx="3661075" cy="4495800"/>
          </a:xfrm>
          <a:prstGeom prst="rect">
            <a:avLst/>
          </a:prstGeom>
        </p:spPr>
      </p:pic>
      <p:sp>
        <p:nvSpPr>
          <p:cNvPr id="13" name="Rectangle 12"/>
          <p:cNvSpPr/>
          <p:nvPr/>
        </p:nvSpPr>
        <p:spPr>
          <a:xfrm>
            <a:off x="4267200" y="0"/>
            <a:ext cx="7924800" cy="6858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14846" y="1786271"/>
            <a:ext cx="6967553" cy="2741895"/>
          </a:xfrm>
          <a:noFill/>
        </p:spPr>
        <p:txBody>
          <a:bodyPr lIns="457200" rIns="0" anchor="t" anchorCtr="0">
            <a:noAutofit/>
          </a:bodyPr>
          <a:lstStyle>
            <a:lvl1pPr algn="l">
              <a:defRPr sz="7200" b="1">
                <a:solidFill>
                  <a:schemeClr val="bg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14846" y="609600"/>
            <a:ext cx="6967554" cy="914401"/>
          </a:xfrm>
        </p:spPr>
        <p:txBody>
          <a:bodyPr lIns="0" rIns="0" anchor="ctr" anchorCtr="0">
            <a:noAutofit/>
          </a:bodyPr>
          <a:lstStyle>
            <a:lvl1pPr marL="0" indent="0" algn="l">
              <a:buNone/>
              <a:defRPr sz="4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0759" y="5672884"/>
            <a:ext cx="1905235" cy="917723"/>
          </a:xfrm>
          <a:prstGeom prst="rect">
            <a:avLst/>
          </a:prstGeom>
        </p:spPr>
      </p:pic>
      <p:sp>
        <p:nvSpPr>
          <p:cNvPr id="10" name="TextBox 9"/>
          <p:cNvSpPr txBox="1"/>
          <p:nvPr userDrawn="1"/>
        </p:nvSpPr>
        <p:spPr>
          <a:xfrm>
            <a:off x="0" y="6385076"/>
            <a:ext cx="4267199" cy="246221"/>
          </a:xfrm>
          <a:prstGeom prst="rect">
            <a:avLst/>
          </a:prstGeom>
          <a:noFill/>
        </p:spPr>
        <p:txBody>
          <a:bodyPr wrap="square" rtlCol="0">
            <a:spAutoFit/>
          </a:bodyPr>
          <a:lstStyle/>
          <a:p>
            <a:pPr algn="ctr"/>
            <a:r>
              <a:rPr lang="en-US" sz="1000" dirty="0" smtClean="0"/>
              <a:t>© B.E. Publishing. All Rights Reserved.</a:t>
            </a:r>
            <a:endParaRPr lang="en-US" sz="1000" dirty="0"/>
          </a:p>
        </p:txBody>
      </p:sp>
    </p:spTree>
    <p:extLst>
      <p:ext uri="{BB962C8B-B14F-4D97-AF65-F5344CB8AC3E}">
        <p14:creationId xmlns:p14="http://schemas.microsoft.com/office/powerpoint/2010/main" val="411137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7360" y="1"/>
            <a:ext cx="10454640" cy="1600199"/>
          </a:xfrm>
          <a:solidFill>
            <a:srgbClr val="800080"/>
          </a:solidFill>
        </p:spPr>
        <p:txBody>
          <a:bodyPr lIns="274320"/>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1737360" y="1981199"/>
            <a:ext cx="9845040" cy="4195763"/>
          </a:xfrm>
        </p:spPr>
        <p:txBody>
          <a:bodyPr lIns="2743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524000" cy="1600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86" y="320566"/>
            <a:ext cx="781228" cy="959069"/>
          </a:xfrm>
          <a:prstGeom prst="rect">
            <a:avLst/>
          </a:prstGeom>
        </p:spPr>
      </p:pic>
    </p:spTree>
    <p:extLst>
      <p:ext uri="{BB962C8B-B14F-4D97-AF65-F5344CB8AC3E}">
        <p14:creationId xmlns:p14="http://schemas.microsoft.com/office/powerpoint/2010/main" val="65193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7360" y="1"/>
            <a:ext cx="10454640" cy="160019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7360" y="1825625"/>
            <a:ext cx="5029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53200" y="1825625"/>
            <a:ext cx="5029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19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7361" y="0"/>
            <a:ext cx="10454640" cy="16002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737361" y="1681163"/>
            <a:ext cx="4892039" cy="823912"/>
          </a:xfrm>
        </p:spPr>
        <p:txBody>
          <a:bodyPr anchor="b">
            <a:noAutofit/>
          </a:bodyPr>
          <a:lstStyle>
            <a:lvl1pPr marL="0" indent="0">
              <a:buNone/>
              <a:defRPr sz="3200" b="1">
                <a:solidFill>
                  <a:srgbClr val="8000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37361" y="2505075"/>
            <a:ext cx="489203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81800" y="1681163"/>
            <a:ext cx="4800600" cy="823912"/>
          </a:xfrm>
        </p:spPr>
        <p:txBody>
          <a:bodyPr anchor="b">
            <a:noAutofit/>
          </a:bodyPr>
          <a:lstStyle>
            <a:lvl1pPr marL="0" indent="0">
              <a:buNone/>
              <a:defRPr sz="3200" b="1">
                <a:solidFill>
                  <a:srgbClr val="8000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81800" y="2505075"/>
            <a:ext cx="4800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6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109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84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7088" y="1600200"/>
            <a:ext cx="1527048" cy="5257799"/>
          </a:xfrm>
          <a:prstGeom prst="rect">
            <a:avLst/>
          </a:prstGeom>
          <a:solidFill>
            <a:srgbClr val="80008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37360" y="1"/>
            <a:ext cx="10454640" cy="1600199"/>
          </a:xfrm>
          <a:prstGeom prst="rect">
            <a:avLst/>
          </a:prstGeom>
          <a:solidFill>
            <a:srgbClr val="800080"/>
          </a:solidFill>
        </p:spPr>
        <p:txBody>
          <a:bodyPr vert="horz" lIns="27432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737360" y="1828799"/>
            <a:ext cx="9845040" cy="4348163"/>
          </a:xfrm>
          <a:prstGeom prst="rect">
            <a:avLst/>
          </a:prstGeom>
        </p:spPr>
        <p:txBody>
          <a:bodyPr vert="horz" lIns="27432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0" y="0"/>
            <a:ext cx="1524000" cy="1600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386" y="320566"/>
            <a:ext cx="781228" cy="959069"/>
          </a:xfrm>
          <a:prstGeom prst="rect">
            <a:avLst/>
          </a:prstGeom>
        </p:spPr>
      </p:pic>
      <p:sp>
        <p:nvSpPr>
          <p:cNvPr id="11" name="TextBox 10"/>
          <p:cNvSpPr txBox="1"/>
          <p:nvPr/>
        </p:nvSpPr>
        <p:spPr>
          <a:xfrm rot="16200000">
            <a:off x="-989013" y="3439822"/>
            <a:ext cx="3502025" cy="584775"/>
          </a:xfrm>
          <a:prstGeom prst="rect">
            <a:avLst/>
          </a:prstGeom>
          <a:noFill/>
        </p:spPr>
        <p:txBody>
          <a:bodyPr wrap="square" rtlCol="0">
            <a:spAutoFit/>
          </a:bodyPr>
          <a:lstStyle/>
          <a:p>
            <a:pPr algn="r"/>
            <a:r>
              <a:rPr lang="en-US" sz="3200" b="0" dirty="0" smtClean="0">
                <a:solidFill>
                  <a:srgbClr val="800080"/>
                </a:solidFill>
                <a:latin typeface="+mn-lt"/>
              </a:rPr>
              <a:t>Chapter 3</a:t>
            </a:r>
            <a:endParaRPr lang="en-US" sz="3200" b="0" dirty="0">
              <a:solidFill>
                <a:srgbClr val="800080"/>
              </a:solidFill>
              <a:latin typeface="+mn-lt"/>
            </a:endParaRPr>
          </a:p>
        </p:txBody>
      </p:sp>
      <p:sp>
        <p:nvSpPr>
          <p:cNvPr id="13" name="TextBox 12"/>
          <p:cNvSpPr txBox="1"/>
          <p:nvPr userDrawn="1"/>
        </p:nvSpPr>
        <p:spPr>
          <a:xfrm>
            <a:off x="1751684" y="6450340"/>
            <a:ext cx="4267199" cy="246221"/>
          </a:xfrm>
          <a:prstGeom prst="rect">
            <a:avLst/>
          </a:prstGeom>
          <a:noFill/>
        </p:spPr>
        <p:txBody>
          <a:bodyPr wrap="square" lIns="274320" rtlCol="0">
            <a:spAutoFit/>
          </a:bodyPr>
          <a:lstStyle/>
          <a:p>
            <a:pPr algn="l"/>
            <a:r>
              <a:rPr lang="en-US" sz="1000" dirty="0" smtClean="0"/>
              <a:t>© B.E. Publishing. All Rights Reserved.</a:t>
            </a:r>
            <a:endParaRPr lang="en-US" sz="1000" dirty="0"/>
          </a:p>
        </p:txBody>
      </p:sp>
    </p:spTree>
    <p:extLst>
      <p:ext uri="{BB962C8B-B14F-4D97-AF65-F5344CB8AC3E}">
        <p14:creationId xmlns:p14="http://schemas.microsoft.com/office/powerpoint/2010/main" val="6003139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Virtual Battles:</a:t>
            </a:r>
            <a:br>
              <a:rPr lang="en-US" dirty="0" smtClean="0"/>
            </a:br>
            <a:r>
              <a:rPr lang="en-US" dirty="0" smtClean="0"/>
              <a:t>Cyberbullies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Tree>
    <p:extLst>
      <p:ext uri="{BB962C8B-B14F-4D97-AF65-F5344CB8AC3E}">
        <p14:creationId xmlns:p14="http://schemas.microsoft.com/office/powerpoint/2010/main" val="103627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Preventing Cyberbullying</a:t>
            </a:r>
            <a:endParaRPr lang="en-US" dirty="0"/>
          </a:p>
        </p:txBody>
      </p:sp>
      <p:sp>
        <p:nvSpPr>
          <p:cNvPr id="6" name="Content Placeholder 5"/>
          <p:cNvSpPr>
            <a:spLocks noGrp="1"/>
          </p:cNvSpPr>
          <p:nvPr>
            <p:ph idx="1"/>
          </p:nvPr>
        </p:nvSpPr>
        <p:spPr>
          <a:xfrm>
            <a:off x="1737359" y="1981199"/>
            <a:ext cx="9504381" cy="4195763"/>
          </a:xfrm>
        </p:spPr>
        <p:txBody>
          <a:bodyPr>
            <a:normAutofit fontScale="92500" lnSpcReduction="10000"/>
          </a:bodyPr>
          <a:lstStyle/>
          <a:p>
            <a:pPr marL="0" indent="0">
              <a:buNone/>
            </a:pPr>
            <a:r>
              <a:rPr lang="en-US" b="1" dirty="0" smtClean="0"/>
              <a:t>The following are steps you can take to avoid becoming a cyberbully or becoming victim to one.</a:t>
            </a:r>
          </a:p>
          <a:p>
            <a:r>
              <a:rPr lang="en-US" b="1" dirty="0" smtClean="0"/>
              <a:t>Protect</a:t>
            </a:r>
            <a:r>
              <a:rPr lang="en-US" dirty="0" smtClean="0"/>
              <a:t> your information</a:t>
            </a:r>
          </a:p>
          <a:p>
            <a:r>
              <a:rPr lang="en-US" b="1" dirty="0" smtClean="0"/>
              <a:t>Respect</a:t>
            </a:r>
            <a:r>
              <a:rPr lang="en-US" dirty="0" smtClean="0"/>
              <a:t> your peers both on and off-line</a:t>
            </a:r>
          </a:p>
          <a:p>
            <a:r>
              <a:rPr lang="en-US" b="1" dirty="0" smtClean="0"/>
              <a:t>Be</a:t>
            </a:r>
            <a:r>
              <a:rPr lang="en-US" dirty="0" smtClean="0"/>
              <a:t> the bigger person and walk away</a:t>
            </a:r>
          </a:p>
          <a:p>
            <a:r>
              <a:rPr lang="en-US" b="1" dirty="0" smtClean="0"/>
              <a:t>Don’t</a:t>
            </a:r>
            <a:r>
              <a:rPr lang="en-US" dirty="0" smtClean="0"/>
              <a:t> participate</a:t>
            </a:r>
          </a:p>
          <a:p>
            <a:r>
              <a:rPr lang="en-US" b="1" dirty="0" smtClean="0"/>
              <a:t>Help</a:t>
            </a:r>
            <a:r>
              <a:rPr lang="en-US" dirty="0" smtClean="0"/>
              <a:t> raise awareness</a:t>
            </a:r>
          </a:p>
          <a:p>
            <a:r>
              <a:rPr lang="en-US" b="1" dirty="0" smtClean="0"/>
              <a:t>Never</a:t>
            </a:r>
            <a:r>
              <a:rPr lang="en-US" dirty="0" smtClean="0"/>
              <a:t> text or post photos</a:t>
            </a:r>
            <a:br>
              <a:rPr lang="en-US" dirty="0" smtClean="0"/>
            </a:br>
            <a:r>
              <a:rPr lang="en-US" dirty="0" smtClean="0"/>
              <a:t>you wouldn’t want parents or </a:t>
            </a:r>
            <a:br>
              <a:rPr lang="en-US" dirty="0" smtClean="0"/>
            </a:br>
            <a:r>
              <a:rPr lang="en-US" dirty="0" smtClean="0"/>
              <a:t>teachers to see</a:t>
            </a:r>
            <a:endParaRPr lang="en-US" dirty="0"/>
          </a:p>
        </p:txBody>
      </p:sp>
      <p:graphicFrame>
        <p:nvGraphicFramePr>
          <p:cNvPr id="4" name="Diagram 3"/>
          <p:cNvGraphicFramePr/>
          <p:nvPr>
            <p:extLst>
              <p:ext uri="{D42A27DB-BD31-4B8C-83A1-F6EECF244321}">
                <p14:modId xmlns:p14="http://schemas.microsoft.com/office/powerpoint/2010/main" val="1621666037"/>
              </p:ext>
            </p:extLst>
          </p:nvPr>
        </p:nvGraphicFramePr>
        <p:xfrm>
          <a:off x="7543800" y="2590800"/>
          <a:ext cx="4343400"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r="8108" b="8535"/>
          <a:stretch/>
        </p:blipFill>
        <p:spPr>
          <a:xfrm>
            <a:off x="10484068" y="4953000"/>
            <a:ext cx="1707931" cy="1905000"/>
          </a:xfrm>
          <a:prstGeom prst="rect">
            <a:avLst/>
          </a:prstGeom>
        </p:spPr>
      </p:pic>
    </p:spTree>
    <p:extLst>
      <p:ext uri="{BB962C8B-B14F-4D97-AF65-F5344CB8AC3E}">
        <p14:creationId xmlns:p14="http://schemas.microsoft.com/office/powerpoint/2010/main" val="68622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Negative Effects of Cyberbullying</a:t>
            </a:r>
            <a:endParaRPr lang="en-US" dirty="0"/>
          </a:p>
        </p:txBody>
      </p:sp>
      <p:sp>
        <p:nvSpPr>
          <p:cNvPr id="4" name="Content Placeholder 3"/>
          <p:cNvSpPr>
            <a:spLocks noGrp="1"/>
          </p:cNvSpPr>
          <p:nvPr>
            <p:ph sz="half" idx="1"/>
          </p:nvPr>
        </p:nvSpPr>
        <p:spPr>
          <a:xfrm>
            <a:off x="1737360" y="3202474"/>
            <a:ext cx="5029200" cy="4351338"/>
          </a:xfrm>
        </p:spPr>
        <p:txBody>
          <a:bodyPr/>
          <a:lstStyle/>
          <a:p>
            <a:r>
              <a:rPr lang="en-US" dirty="0" smtClean="0"/>
              <a:t>Stress and anxiety</a:t>
            </a:r>
          </a:p>
          <a:p>
            <a:r>
              <a:rPr lang="en-US" dirty="0" smtClean="0"/>
              <a:t>Sadness and loneliness</a:t>
            </a:r>
          </a:p>
          <a:p>
            <a:r>
              <a:rPr lang="en-US" dirty="0" smtClean="0"/>
              <a:t>Depression</a:t>
            </a:r>
          </a:p>
          <a:p>
            <a:r>
              <a:rPr lang="en-US" dirty="0" smtClean="0"/>
              <a:t>Loss of interest in activities</a:t>
            </a:r>
          </a:p>
          <a:p>
            <a:r>
              <a:rPr lang="en-US" dirty="0" smtClean="0"/>
              <a:t>Fear</a:t>
            </a:r>
          </a:p>
          <a:p>
            <a:r>
              <a:rPr lang="en-US" dirty="0" smtClean="0"/>
              <a:t>Drop in grades</a:t>
            </a:r>
            <a:endParaRPr lang="en-US" dirty="0"/>
          </a:p>
        </p:txBody>
      </p:sp>
      <p:sp>
        <p:nvSpPr>
          <p:cNvPr id="5" name="Content Placeholder 4"/>
          <p:cNvSpPr>
            <a:spLocks noGrp="1"/>
          </p:cNvSpPr>
          <p:nvPr>
            <p:ph sz="half" idx="2"/>
          </p:nvPr>
        </p:nvSpPr>
        <p:spPr>
          <a:xfrm>
            <a:off x="6652260" y="3202474"/>
            <a:ext cx="5029200" cy="4351338"/>
          </a:xfrm>
        </p:spPr>
        <p:txBody>
          <a:bodyPr/>
          <a:lstStyle/>
          <a:p>
            <a:r>
              <a:rPr lang="en-US" dirty="0" smtClean="0"/>
              <a:t>Low self-esteem</a:t>
            </a:r>
          </a:p>
          <a:p>
            <a:r>
              <a:rPr lang="en-US" dirty="0" smtClean="0"/>
              <a:t>Low self-confidence</a:t>
            </a:r>
          </a:p>
          <a:p>
            <a:r>
              <a:rPr lang="en-US" dirty="0" smtClean="0"/>
              <a:t>Health problems</a:t>
            </a:r>
          </a:p>
          <a:p>
            <a:r>
              <a:rPr lang="en-US" dirty="0" smtClean="0"/>
              <a:t>Change in eating or sleeping patterns</a:t>
            </a:r>
          </a:p>
          <a:p>
            <a:r>
              <a:rPr lang="en-US" dirty="0" smtClean="0"/>
              <a:t>Use of alcohol or drugs</a:t>
            </a:r>
          </a:p>
          <a:p>
            <a:r>
              <a:rPr lang="en-US" dirty="0" smtClean="0"/>
              <a:t>Thoughts of suicide</a:t>
            </a:r>
            <a:endParaRPr lang="en-US" dirty="0"/>
          </a:p>
        </p:txBody>
      </p:sp>
      <p:sp>
        <p:nvSpPr>
          <p:cNvPr id="3" name="TextBox 2"/>
          <p:cNvSpPr txBox="1"/>
          <p:nvPr/>
        </p:nvSpPr>
        <p:spPr>
          <a:xfrm>
            <a:off x="1851660" y="1704020"/>
            <a:ext cx="9829800" cy="1384995"/>
          </a:xfrm>
          <a:prstGeom prst="rect">
            <a:avLst/>
          </a:prstGeom>
          <a:noFill/>
        </p:spPr>
        <p:txBody>
          <a:bodyPr wrap="square" rtlCol="0">
            <a:spAutoFit/>
          </a:bodyPr>
          <a:lstStyle/>
          <a:p>
            <a:r>
              <a:rPr lang="en-US" sz="2800" b="1" dirty="0" smtClean="0"/>
              <a:t>Those who fall victim to cyberbullying deal with very tough mental and emotional wounds.  Many teens who encounter cyberbullying struggle with the issues listed below:</a:t>
            </a:r>
            <a:endParaRPr lang="en-US" sz="2800" b="1" dirty="0"/>
          </a:p>
        </p:txBody>
      </p:sp>
    </p:spTree>
    <p:extLst>
      <p:ext uri="{BB962C8B-B14F-4D97-AF65-F5344CB8AC3E}">
        <p14:creationId xmlns:p14="http://schemas.microsoft.com/office/powerpoint/2010/main" val="86772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Positive Social Change</a:t>
            </a:r>
            <a:endParaRPr lang="en-US" dirty="0"/>
          </a:p>
        </p:txBody>
      </p:sp>
      <p:sp>
        <p:nvSpPr>
          <p:cNvPr id="6" name="Content Placeholder 5"/>
          <p:cNvSpPr>
            <a:spLocks noGrp="1"/>
          </p:cNvSpPr>
          <p:nvPr>
            <p:ph idx="1"/>
          </p:nvPr>
        </p:nvSpPr>
        <p:spPr/>
        <p:txBody>
          <a:bodyPr/>
          <a:lstStyle/>
          <a:p>
            <a:pPr marL="0" indent="0">
              <a:buNone/>
            </a:pPr>
            <a:r>
              <a:rPr lang="en-US" b="1" dirty="0" smtClean="0"/>
              <a:t>While falling victim to cyberbullying is hurtful and bad for our health, some teens use their experiences to promote positive social change and provide encouragement.  Two common ways to turn promote a positive social change is to:</a:t>
            </a:r>
          </a:p>
          <a:p>
            <a:pPr marL="0" indent="0">
              <a:buNone/>
            </a:pPr>
            <a:r>
              <a:rPr lang="en-US" b="1" dirty="0" smtClean="0"/>
              <a:t>Share stories:</a:t>
            </a:r>
          </a:p>
          <a:p>
            <a:r>
              <a:rPr lang="en-US" dirty="0" smtClean="0"/>
              <a:t>Talk about your experiences with adults, friends, or a counselor</a:t>
            </a:r>
          </a:p>
          <a:p>
            <a:pPr marL="0" indent="0">
              <a:buNone/>
            </a:pPr>
            <a:r>
              <a:rPr lang="en-US" b="1" dirty="0" smtClean="0"/>
              <a:t>Promote awareness:</a:t>
            </a:r>
          </a:p>
          <a:p>
            <a:r>
              <a:rPr lang="en-US" dirty="0" smtClean="0"/>
              <a:t>Publicly speak out on the issue</a:t>
            </a:r>
          </a:p>
          <a:p>
            <a:r>
              <a:rPr lang="en-US" dirty="0" smtClean="0"/>
              <a:t>Work to change negative online behavior</a:t>
            </a:r>
          </a:p>
        </p:txBody>
      </p:sp>
    </p:spTree>
    <p:extLst>
      <p:ext uri="{BB962C8B-B14F-4D97-AF65-F5344CB8AC3E}">
        <p14:creationId xmlns:p14="http://schemas.microsoft.com/office/powerpoint/2010/main" val="141120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b="1" dirty="0"/>
              <a:t>Students will:</a:t>
            </a:r>
          </a:p>
          <a:p>
            <a:r>
              <a:rPr lang="en-US" dirty="0" smtClean="0"/>
              <a:t>Learn about the different types of cyberbullying</a:t>
            </a:r>
          </a:p>
          <a:p>
            <a:r>
              <a:rPr lang="en-US" dirty="0" smtClean="0"/>
              <a:t>Learn about the technological tools of the cyberbully</a:t>
            </a:r>
          </a:p>
          <a:p>
            <a:r>
              <a:rPr lang="en-US" dirty="0" smtClean="0"/>
              <a:t>Learn about the negative effects of cyberbullying</a:t>
            </a:r>
          </a:p>
          <a:p>
            <a:r>
              <a:rPr lang="en-US" dirty="0" smtClean="0"/>
              <a:t>Discuss prevention and coping skills</a:t>
            </a:r>
          </a:p>
          <a:p>
            <a:r>
              <a:rPr lang="en-US" dirty="0" smtClean="0"/>
              <a:t>Learn about positive social changes that can occur when teens use their experiences with cyberbullying to educate others</a:t>
            </a:r>
            <a:endParaRPr lang="en-US" dirty="0"/>
          </a:p>
        </p:txBody>
      </p:sp>
    </p:spTree>
    <p:extLst>
      <p:ext uri="{BB962C8B-B14F-4D97-AF65-F5344CB8AC3E}">
        <p14:creationId xmlns:p14="http://schemas.microsoft.com/office/powerpoint/2010/main" val="219193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 Terms</a:t>
            </a:r>
            <a:endParaRPr lang="en-US" dirty="0"/>
          </a:p>
        </p:txBody>
      </p:sp>
      <p:sp>
        <p:nvSpPr>
          <p:cNvPr id="5" name="Content Placeholder 4"/>
          <p:cNvSpPr>
            <a:spLocks noGrp="1"/>
          </p:cNvSpPr>
          <p:nvPr>
            <p:ph sz="half" idx="1"/>
          </p:nvPr>
        </p:nvSpPr>
        <p:spPr/>
        <p:txBody>
          <a:bodyPr/>
          <a:lstStyle/>
          <a:p>
            <a:r>
              <a:rPr lang="en-US" dirty="0" smtClean="0"/>
              <a:t>Cyberbullying</a:t>
            </a:r>
          </a:p>
          <a:p>
            <a:r>
              <a:rPr lang="en-US" dirty="0" smtClean="0"/>
              <a:t>Harassment</a:t>
            </a:r>
          </a:p>
          <a:p>
            <a:r>
              <a:rPr lang="en-US" dirty="0" smtClean="0"/>
              <a:t>Flaming</a:t>
            </a:r>
          </a:p>
          <a:p>
            <a:r>
              <a:rPr lang="en-US" dirty="0" smtClean="0"/>
              <a:t>Outing</a:t>
            </a:r>
            <a:endParaRPr lang="en-US" dirty="0"/>
          </a:p>
        </p:txBody>
      </p:sp>
      <p:sp>
        <p:nvSpPr>
          <p:cNvPr id="6" name="Content Placeholder 5"/>
          <p:cNvSpPr>
            <a:spLocks noGrp="1"/>
          </p:cNvSpPr>
          <p:nvPr>
            <p:ph sz="half" idx="2"/>
          </p:nvPr>
        </p:nvSpPr>
        <p:spPr/>
        <p:txBody>
          <a:bodyPr/>
          <a:lstStyle/>
          <a:p>
            <a:r>
              <a:rPr lang="en-US" dirty="0" smtClean="0"/>
              <a:t>Degradation</a:t>
            </a:r>
          </a:p>
          <a:p>
            <a:r>
              <a:rPr lang="en-US" dirty="0" smtClean="0"/>
              <a:t>Deception</a:t>
            </a:r>
          </a:p>
          <a:p>
            <a:r>
              <a:rPr lang="en-US" dirty="0" smtClean="0"/>
              <a:t>In-person bullying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384467"/>
            <a:ext cx="3235350" cy="1932346"/>
          </a:xfrm>
          <a:prstGeom prst="rect">
            <a:avLst/>
          </a:prstGeom>
        </p:spPr>
      </p:pic>
    </p:spTree>
    <p:extLst>
      <p:ext uri="{BB962C8B-B14F-4D97-AF65-F5344CB8AC3E}">
        <p14:creationId xmlns:p14="http://schemas.microsoft.com/office/powerpoint/2010/main" val="217817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Cyberbullying?</a:t>
            </a:r>
            <a:endParaRPr lang="en-US" dirty="0"/>
          </a:p>
        </p:txBody>
      </p:sp>
      <p:sp>
        <p:nvSpPr>
          <p:cNvPr id="3" name="Content Placeholder 2"/>
          <p:cNvSpPr>
            <a:spLocks noGrp="1"/>
          </p:cNvSpPr>
          <p:nvPr>
            <p:ph idx="1"/>
          </p:nvPr>
        </p:nvSpPr>
        <p:spPr>
          <a:xfrm>
            <a:off x="1737360" y="1981199"/>
            <a:ext cx="6828416" cy="4298577"/>
          </a:xfrm>
        </p:spPr>
        <p:txBody>
          <a:bodyPr/>
          <a:lstStyle/>
          <a:p>
            <a:r>
              <a:rPr lang="en-US" dirty="0" smtClean="0"/>
              <a:t>Cyberbullying usually occurs when digital messages are used to threaten, torment, or embarrass someone.</a:t>
            </a:r>
          </a:p>
          <a:p>
            <a:r>
              <a:rPr lang="en-US" dirty="0" smtClean="0"/>
              <a:t>Those who cyberbully typically use everything from cell phones to social media to spread hateful comments that can sweep across cyberspace in seconds.</a:t>
            </a:r>
          </a:p>
          <a:p>
            <a:r>
              <a:rPr lang="en-US" dirty="0" smtClean="0"/>
              <a:t>Cyberbullying is a serious issue in today’s society.</a:t>
            </a:r>
          </a:p>
          <a:p>
            <a:endParaRPr lang="en-US" dirty="0" smtClean="0"/>
          </a:p>
          <a:p>
            <a:endParaRPr lang="en-US" b="1" dirty="0" smtClean="0"/>
          </a:p>
          <a:p>
            <a:pPr marL="0" indent="0">
              <a:buNone/>
            </a:pPr>
            <a:endParaRPr lang="en-US"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70" y="2962834"/>
            <a:ext cx="3316942" cy="3316942"/>
          </a:xfrm>
          <a:prstGeom prst="rect">
            <a:avLst/>
          </a:prstGeom>
        </p:spPr>
      </p:pic>
    </p:spTree>
    <p:extLst>
      <p:ext uri="{BB962C8B-B14F-4D97-AF65-F5344CB8AC3E}">
        <p14:creationId xmlns:p14="http://schemas.microsoft.com/office/powerpoint/2010/main" val="421600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Types of Cyberbullying</a:t>
            </a:r>
            <a:endParaRPr lang="en-US" dirty="0"/>
          </a:p>
        </p:txBody>
      </p:sp>
      <p:sp>
        <p:nvSpPr>
          <p:cNvPr id="3" name="Content Placeholder 2"/>
          <p:cNvSpPr>
            <a:spLocks noGrp="1"/>
          </p:cNvSpPr>
          <p:nvPr>
            <p:ph idx="1"/>
          </p:nvPr>
        </p:nvSpPr>
        <p:spPr>
          <a:xfrm>
            <a:off x="1737360" y="1981199"/>
            <a:ext cx="9845040" cy="4446495"/>
          </a:xfrm>
        </p:spPr>
        <p:txBody>
          <a:bodyPr>
            <a:normAutofit lnSpcReduction="10000"/>
          </a:bodyPr>
          <a:lstStyle/>
          <a:p>
            <a:pPr marL="0" indent="0">
              <a:buNone/>
            </a:pPr>
            <a:r>
              <a:rPr lang="en-US" sz="3200" b="1" dirty="0" smtClean="0"/>
              <a:t>Common Types include:</a:t>
            </a:r>
          </a:p>
          <a:p>
            <a:pPr marL="685800"/>
            <a:r>
              <a:rPr lang="en-US" b="1" dirty="0" smtClean="0">
                <a:solidFill>
                  <a:srgbClr val="800080"/>
                </a:solidFill>
              </a:rPr>
              <a:t>Harassment</a:t>
            </a:r>
            <a:r>
              <a:rPr lang="en-US" dirty="0" smtClean="0">
                <a:solidFill>
                  <a:srgbClr val="800080"/>
                </a:solidFill>
              </a:rPr>
              <a:t> </a:t>
            </a:r>
            <a:r>
              <a:rPr lang="en-US" dirty="0" smtClean="0"/>
              <a:t>– repeatedly sending mean messages with an offensive meaning</a:t>
            </a:r>
          </a:p>
          <a:p>
            <a:pPr marL="685800"/>
            <a:r>
              <a:rPr lang="en-US" b="1" dirty="0">
                <a:solidFill>
                  <a:srgbClr val="800080"/>
                </a:solidFill>
              </a:rPr>
              <a:t>Flaming</a:t>
            </a:r>
            <a:r>
              <a:rPr lang="en-US" dirty="0" smtClean="0"/>
              <a:t> – insulting someone in an online discussion using ugly and cruel language</a:t>
            </a:r>
          </a:p>
          <a:p>
            <a:pPr marL="685800"/>
            <a:r>
              <a:rPr lang="en-US" b="1" dirty="0">
                <a:solidFill>
                  <a:srgbClr val="800080"/>
                </a:solidFill>
              </a:rPr>
              <a:t>Outing</a:t>
            </a:r>
            <a:r>
              <a:rPr lang="en-US" dirty="0" smtClean="0"/>
              <a:t> – revealing someone’s private thoughts, secrets or personal information</a:t>
            </a:r>
          </a:p>
          <a:p>
            <a:pPr marL="685800"/>
            <a:r>
              <a:rPr lang="en-US" b="1" dirty="0">
                <a:solidFill>
                  <a:srgbClr val="800080"/>
                </a:solidFill>
              </a:rPr>
              <a:t>Degradation</a:t>
            </a:r>
            <a:r>
              <a:rPr lang="en-US" dirty="0" smtClean="0"/>
              <a:t> – spreading lies and rumors using digital tools</a:t>
            </a:r>
          </a:p>
          <a:p>
            <a:pPr marL="685800"/>
            <a:r>
              <a:rPr lang="en-US" b="1" dirty="0">
                <a:solidFill>
                  <a:srgbClr val="800080"/>
                </a:solidFill>
              </a:rPr>
              <a:t>Deception</a:t>
            </a:r>
            <a:r>
              <a:rPr lang="en-US" dirty="0" smtClean="0"/>
              <a:t> – stealing someone’s passwords and using them to commit fraud</a:t>
            </a:r>
          </a:p>
        </p:txBody>
      </p:sp>
    </p:spTree>
    <p:extLst>
      <p:ext uri="{BB962C8B-B14F-4D97-AF65-F5344CB8AC3E}">
        <p14:creationId xmlns:p14="http://schemas.microsoft.com/office/powerpoint/2010/main" val="351238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Technological Tools of Cyberbullying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t>In most Cyberbullying cases, social media tools are used to deliver vicious and repetitive messages.  The five most common tools used are:</a:t>
            </a:r>
            <a:endParaRPr lang="en-US" dirty="0" smtClean="0"/>
          </a:p>
          <a:p>
            <a:pPr marL="1143000"/>
            <a:r>
              <a:rPr lang="en-US" sz="3200" dirty="0" smtClean="0"/>
              <a:t>Emails</a:t>
            </a:r>
          </a:p>
          <a:p>
            <a:pPr marL="1143000"/>
            <a:r>
              <a:rPr lang="en-US" sz="3200" dirty="0" smtClean="0"/>
              <a:t>Websites</a:t>
            </a:r>
          </a:p>
          <a:p>
            <a:pPr marL="1143000"/>
            <a:r>
              <a:rPr lang="en-US" sz="3200" dirty="0" smtClean="0"/>
              <a:t>Text messages</a:t>
            </a:r>
          </a:p>
          <a:p>
            <a:pPr marL="1143000"/>
            <a:r>
              <a:rPr lang="en-US" sz="3200" dirty="0" smtClean="0"/>
              <a:t>Instant messages</a:t>
            </a:r>
          </a:p>
          <a:p>
            <a:pPr marL="1143000"/>
            <a:r>
              <a:rPr lang="en-US" sz="3200" dirty="0" smtClean="0"/>
              <a:t>Forums and chat rooms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460" y="4338859"/>
            <a:ext cx="3437425" cy="2519141"/>
          </a:xfrm>
          <a:prstGeom prst="rect">
            <a:avLst/>
          </a:prstGeom>
        </p:spPr>
      </p:pic>
    </p:spTree>
    <p:extLst>
      <p:ext uri="{BB962C8B-B14F-4D97-AF65-F5344CB8AC3E}">
        <p14:creationId xmlns:p14="http://schemas.microsoft.com/office/powerpoint/2010/main" val="23461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In-Person Bullying vs. Cyberbullying</a:t>
            </a:r>
            <a:endParaRPr lang="en-US" dirty="0"/>
          </a:p>
        </p:txBody>
      </p:sp>
      <p:sp>
        <p:nvSpPr>
          <p:cNvPr id="6" name="Content Placeholder 5"/>
          <p:cNvSpPr>
            <a:spLocks noGrp="1"/>
          </p:cNvSpPr>
          <p:nvPr>
            <p:ph idx="1"/>
          </p:nvPr>
        </p:nvSpPr>
        <p:spPr>
          <a:xfrm>
            <a:off x="1737360" y="1981199"/>
            <a:ext cx="5483711" cy="4195763"/>
          </a:xfrm>
        </p:spPr>
        <p:txBody>
          <a:bodyPr>
            <a:normAutofit lnSpcReduction="10000"/>
          </a:bodyPr>
          <a:lstStyle/>
          <a:p>
            <a:pPr marL="0" indent="0">
              <a:buNone/>
            </a:pPr>
            <a:r>
              <a:rPr lang="en-US" sz="3200" b="1" dirty="0" smtClean="0"/>
              <a:t>So What is the Difference?</a:t>
            </a:r>
          </a:p>
          <a:p>
            <a:r>
              <a:rPr lang="en-US" sz="2400" dirty="0" smtClean="0"/>
              <a:t>People often respond differently to in-person bullying than they do to cyberbullying.</a:t>
            </a:r>
          </a:p>
          <a:p>
            <a:r>
              <a:rPr lang="en-US" sz="2400" dirty="0" smtClean="0"/>
              <a:t>Cyberbullies use computers and other technology to do damage to others from a distance instead of face-to-face.  </a:t>
            </a:r>
          </a:p>
          <a:p>
            <a:r>
              <a:rPr lang="en-US" sz="2400" dirty="0" smtClean="0"/>
              <a:t>Cyberbullies also find ways to torment others while remaining anonymous so others do not know who is behind the behavior.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071" y="2549476"/>
            <a:ext cx="4788267" cy="2681429"/>
          </a:xfrm>
          <a:prstGeom prst="rect">
            <a:avLst/>
          </a:prstGeom>
        </p:spPr>
      </p:pic>
    </p:spTree>
    <p:extLst>
      <p:ext uri="{BB962C8B-B14F-4D97-AF65-F5344CB8AC3E}">
        <p14:creationId xmlns:p14="http://schemas.microsoft.com/office/powerpoint/2010/main" val="377400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In-Person Bullying vs. Cyberbullying (cont.)</a:t>
            </a:r>
            <a:endParaRPr lang="en-US" dirty="0"/>
          </a:p>
        </p:txBody>
      </p:sp>
      <p:sp>
        <p:nvSpPr>
          <p:cNvPr id="6" name="Content Placeholder 5"/>
          <p:cNvSpPr>
            <a:spLocks noGrp="1"/>
          </p:cNvSpPr>
          <p:nvPr>
            <p:ph idx="1"/>
          </p:nvPr>
        </p:nvSpPr>
        <p:spPr>
          <a:xfrm>
            <a:off x="1737360" y="1981199"/>
            <a:ext cx="9907793" cy="4195763"/>
          </a:xfrm>
        </p:spPr>
        <p:txBody>
          <a:bodyPr>
            <a:normAutofit/>
          </a:bodyPr>
          <a:lstStyle/>
          <a:p>
            <a:pPr marL="0" indent="0">
              <a:buNone/>
            </a:pPr>
            <a:r>
              <a:rPr lang="en-US" sz="3200" b="1" dirty="0" smtClean="0"/>
              <a:t>Characteristics of Cyberbullying</a:t>
            </a:r>
          </a:p>
          <a:p>
            <a:r>
              <a:rPr lang="en-US" sz="2400" dirty="0" smtClean="0"/>
              <a:t>False digital accounts or multiple screen names make it easy for bullies to remain anonymous.</a:t>
            </a:r>
          </a:p>
          <a:p>
            <a:r>
              <a:rPr lang="en-US" sz="2400" dirty="0" smtClean="0"/>
              <a:t>Cyberbullying can follow people home, which can take away the pace where many teens feel most safe.</a:t>
            </a:r>
          </a:p>
          <a:p>
            <a:r>
              <a:rPr lang="en-US" sz="2400" dirty="0" smtClean="0"/>
              <a:t>Cyberbullying knows no limits, because messages can be publicly shared through social media, and they can be seen by people around the world.</a:t>
            </a:r>
          </a:p>
          <a:p>
            <a:r>
              <a:rPr lang="en-US" sz="2400" dirty="0" smtClean="0"/>
              <a:t>Hiding behind a screen sometimes gives bullies more confidence to say things they wouldn’t say in person.</a:t>
            </a:r>
          </a:p>
        </p:txBody>
      </p:sp>
    </p:spTree>
    <p:extLst>
      <p:ext uri="{BB962C8B-B14F-4D97-AF65-F5344CB8AC3E}">
        <p14:creationId xmlns:p14="http://schemas.microsoft.com/office/powerpoint/2010/main" val="22548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Coping with Cyberbullying</a:t>
            </a:r>
            <a:endParaRPr lang="en-US" dirty="0"/>
          </a:p>
        </p:txBody>
      </p:sp>
      <p:sp>
        <p:nvSpPr>
          <p:cNvPr id="11" name="Content Placeholder 10"/>
          <p:cNvSpPr>
            <a:spLocks noGrp="1"/>
          </p:cNvSpPr>
          <p:nvPr>
            <p:ph idx="1"/>
          </p:nvPr>
        </p:nvSpPr>
        <p:spPr>
          <a:xfrm>
            <a:off x="1737360" y="1721224"/>
            <a:ext cx="10017162" cy="4760257"/>
          </a:xfrm>
        </p:spPr>
        <p:txBody>
          <a:bodyPr>
            <a:normAutofit/>
          </a:bodyPr>
          <a:lstStyle/>
          <a:p>
            <a:pPr marL="0" indent="0">
              <a:buNone/>
            </a:pPr>
            <a:r>
              <a:rPr lang="en-US" b="1" dirty="0" smtClean="0"/>
              <a:t>The following are 5 strategies that will help someone cope with cyberbullying in a more constructive way.</a:t>
            </a:r>
          </a:p>
          <a:p>
            <a:pPr marL="514350" indent="-514350">
              <a:buFont typeface="+mj-lt"/>
              <a:buAutoNum type="arabicPeriod"/>
            </a:pPr>
            <a:r>
              <a:rPr lang="en-US" dirty="0" smtClean="0"/>
              <a:t>Tell a trusted adult to help you process what is going on.</a:t>
            </a:r>
          </a:p>
          <a:p>
            <a:pPr marL="514350" indent="-514350">
              <a:buFont typeface="+mj-lt"/>
              <a:buAutoNum type="arabicPeriod"/>
            </a:pPr>
            <a:r>
              <a:rPr lang="en-US" dirty="0" smtClean="0"/>
              <a:t>Don’t seek revenge to right a wrong.</a:t>
            </a:r>
          </a:p>
          <a:p>
            <a:pPr marL="514350" indent="-514350">
              <a:buFont typeface="+mj-lt"/>
              <a:buAutoNum type="arabicPeriod"/>
            </a:pPr>
            <a:r>
              <a:rPr lang="en-US" dirty="0" smtClean="0"/>
              <a:t>Report the incident to the service provider.</a:t>
            </a:r>
          </a:p>
          <a:p>
            <a:pPr marL="514350" indent="-514350">
              <a:buFont typeface="+mj-lt"/>
              <a:buAutoNum type="arabicPeriod"/>
            </a:pPr>
            <a:r>
              <a:rPr lang="en-US" dirty="0" smtClean="0"/>
              <a:t>Block communication from the bully.</a:t>
            </a:r>
          </a:p>
          <a:p>
            <a:pPr marL="514350" indent="-514350">
              <a:buFont typeface="+mj-lt"/>
              <a:buAutoNum type="arabicPeriod"/>
            </a:pPr>
            <a:r>
              <a:rPr lang="en-US" dirty="0" smtClean="0"/>
              <a:t>Maintain positive online safety habits by</a:t>
            </a:r>
          </a:p>
          <a:p>
            <a:pPr marL="0" indent="0">
              <a:buNone/>
            </a:pPr>
            <a:r>
              <a:rPr lang="en-US" dirty="0" smtClean="0"/>
              <a:t>       creating strong passwords and avoid sharing</a:t>
            </a:r>
          </a:p>
          <a:p>
            <a:pPr marL="0" indent="0">
              <a:buNone/>
            </a:pPr>
            <a:r>
              <a:rPr lang="en-US" dirty="0" smtClean="0"/>
              <a:t>       private information.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028" y="3963784"/>
            <a:ext cx="3359972" cy="2638721"/>
          </a:xfrm>
          <a:prstGeom prst="rect">
            <a:avLst/>
          </a:prstGeom>
        </p:spPr>
      </p:pic>
    </p:spTree>
    <p:extLst>
      <p:ext uri="{BB962C8B-B14F-4D97-AF65-F5344CB8AC3E}">
        <p14:creationId xmlns:p14="http://schemas.microsoft.com/office/powerpoint/2010/main" val="38062284"/>
      </p:ext>
    </p:extLst>
  </p:cSld>
  <p:clrMapOvr>
    <a:masterClrMapping/>
  </p:clrMapOvr>
</p:sld>
</file>

<file path=ppt/theme/theme1.xml><?xml version="1.0" encoding="utf-8"?>
<a:theme xmlns:a="http://schemas.openxmlformats.org/drawingml/2006/main" name="CyberTemplate T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CyberTemplate TEST</Template>
  <TotalTime>191</TotalTime>
  <Words>663</Words>
  <Application>Microsoft Office PowerPoint</Application>
  <PresentationFormat>Widescreen</PresentationFormat>
  <Paragraphs>89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CyberTemplate TEST</vt:lpstr>
      <vt:lpstr>Virtual Battles: Cyberbullies</vt:lpstr>
      <vt:lpstr>Learning Objectives</vt:lpstr>
      <vt:lpstr>Key Terms</vt:lpstr>
      <vt:lpstr>What is Cyberbullying?</vt:lpstr>
      <vt:lpstr>Common Types of Cyberbullying</vt:lpstr>
      <vt:lpstr>Technological Tools of Cyberbullying</vt:lpstr>
      <vt:lpstr>In-Person Bullying vs. Cyberbullying</vt:lpstr>
      <vt:lpstr>In-Person Bullying vs. Cyberbullying (cont.)</vt:lpstr>
      <vt:lpstr>Coping with Cyberbullying</vt:lpstr>
      <vt:lpstr>Preventing Cyberbullying</vt:lpstr>
      <vt:lpstr>Negative Effects of Cyberbullying</vt:lpstr>
      <vt:lpstr>Positive Social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Battles: Cyberbullies</dc:title>
  <dc:creator>Nancy Olesen</dc:creator>
  <cp:lastModifiedBy>Ryan Switzer</cp:lastModifiedBy>
  <cp:revision>33</cp:revision>
  <cp:lastPrinted>2014-08-29T13:56:18Z</cp:lastPrinted>
  <dcterms:created xsi:type="dcterms:W3CDTF">2014-08-29T13:41:13Z</dcterms:created>
  <dcterms:modified xsi:type="dcterms:W3CDTF">2017-09-05T16:11:19Z</dcterms:modified>
</cp:coreProperties>
</file>