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A95989-983A-47C6-9ACC-7BD3D2401C95}" type="doc">
      <dgm:prSet loTypeId="urn:microsoft.com/office/officeart/2005/8/layout/hList9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6FEB66-7199-4989-8FAE-EA225D0E8E08}">
      <dgm:prSet phldrT="[Text]"/>
      <dgm:spPr/>
      <dgm:t>
        <a:bodyPr/>
        <a:lstStyle/>
        <a:p>
          <a:r>
            <a:rPr lang="en-US" dirty="0" smtClean="0"/>
            <a:t>Fact!</a:t>
          </a:r>
          <a:endParaRPr lang="en-US" dirty="0"/>
        </a:p>
      </dgm:t>
    </dgm:pt>
    <dgm:pt modelId="{07F4FD86-DDD8-4F6D-ADE4-A75A99BEB074}" type="parTrans" cxnId="{E9EEF134-B2AE-4121-8E92-C0E9143E2DA5}">
      <dgm:prSet/>
      <dgm:spPr/>
      <dgm:t>
        <a:bodyPr/>
        <a:lstStyle/>
        <a:p>
          <a:endParaRPr lang="en-US"/>
        </a:p>
      </dgm:t>
    </dgm:pt>
    <dgm:pt modelId="{5D09DF00-39FF-48DE-8A86-8BB806B3C109}" type="sibTrans" cxnId="{E9EEF134-B2AE-4121-8E92-C0E9143E2DA5}">
      <dgm:prSet/>
      <dgm:spPr/>
      <dgm:t>
        <a:bodyPr/>
        <a:lstStyle/>
        <a:p>
          <a:endParaRPr lang="en-US"/>
        </a:p>
      </dgm:t>
    </dgm:pt>
    <dgm:pt modelId="{1081024D-BC73-47CA-8A0C-0C3E168716AA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accent2">
                  <a:lumMod val="75000"/>
                </a:schemeClr>
              </a:solidFill>
            </a:rPr>
            <a:t>Did You Know?</a:t>
          </a:r>
          <a:endParaRPr lang="en-US" sz="2400" b="1" dirty="0">
            <a:solidFill>
              <a:schemeClr val="accent2">
                <a:lumMod val="75000"/>
              </a:schemeClr>
            </a:solidFill>
          </a:endParaRPr>
        </a:p>
      </dgm:t>
    </dgm:pt>
    <dgm:pt modelId="{0EA5C4A7-0014-4769-ACF0-09905EF5A42A}" type="parTrans" cxnId="{2DA02A1D-248E-4A08-8DDB-87E8D9062C54}">
      <dgm:prSet/>
      <dgm:spPr/>
      <dgm:t>
        <a:bodyPr/>
        <a:lstStyle/>
        <a:p>
          <a:endParaRPr lang="en-US"/>
        </a:p>
      </dgm:t>
    </dgm:pt>
    <dgm:pt modelId="{59EF3CDD-3DCA-4518-91AC-F48A74AD391D}" type="sibTrans" cxnId="{2DA02A1D-248E-4A08-8DDB-87E8D9062C54}">
      <dgm:prSet/>
      <dgm:spPr/>
      <dgm:t>
        <a:bodyPr/>
        <a:lstStyle/>
        <a:p>
          <a:endParaRPr lang="en-US"/>
        </a:p>
      </dgm:t>
    </dgm:pt>
    <dgm:pt modelId="{7A521456-F7E3-4C0C-B059-FB728EA7B49F}">
      <dgm:prSet phldrT="[Text]"/>
      <dgm:spPr/>
      <dgm:t>
        <a:bodyPr/>
        <a:lstStyle/>
        <a:p>
          <a:r>
            <a:rPr lang="en-US" dirty="0" smtClean="0"/>
            <a:t>In 2012, about 16.6</a:t>
          </a:r>
        </a:p>
        <a:p>
          <a:r>
            <a:rPr lang="en-US" dirty="0" smtClean="0"/>
            <a:t>million people—about 7%</a:t>
          </a:r>
        </a:p>
        <a:p>
          <a:r>
            <a:rPr lang="en-US" dirty="0" smtClean="0"/>
            <a:t>of U.S. citizens age 16 or</a:t>
          </a:r>
        </a:p>
        <a:p>
          <a:r>
            <a:rPr lang="en-US" dirty="0" smtClean="0"/>
            <a:t>older—were victims of</a:t>
          </a:r>
        </a:p>
        <a:p>
          <a:r>
            <a:rPr lang="en-US" dirty="0" smtClean="0"/>
            <a:t>identity theft.</a:t>
          </a:r>
          <a:endParaRPr lang="en-US" dirty="0"/>
        </a:p>
      </dgm:t>
    </dgm:pt>
    <dgm:pt modelId="{B644B137-140F-4041-8571-5149B4FD0C09}" type="parTrans" cxnId="{2466B76C-781E-4358-A67D-FC2581C082F6}">
      <dgm:prSet/>
      <dgm:spPr/>
      <dgm:t>
        <a:bodyPr/>
        <a:lstStyle/>
        <a:p>
          <a:endParaRPr lang="en-US"/>
        </a:p>
      </dgm:t>
    </dgm:pt>
    <dgm:pt modelId="{A47F9B81-DCCA-4049-9E0C-EDDDEB4BE1A4}" type="sibTrans" cxnId="{2466B76C-781E-4358-A67D-FC2581C082F6}">
      <dgm:prSet/>
      <dgm:spPr/>
      <dgm:t>
        <a:bodyPr/>
        <a:lstStyle/>
        <a:p>
          <a:endParaRPr lang="en-US"/>
        </a:p>
      </dgm:t>
    </dgm:pt>
    <dgm:pt modelId="{CC684C76-F713-4916-BE2D-DFEC62700420}" type="pres">
      <dgm:prSet presAssocID="{F2A95989-983A-47C6-9ACC-7BD3D2401C9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6F50142-2FC6-4312-A739-D36F63A47A2B}" type="pres">
      <dgm:prSet presAssocID="{DA6FEB66-7199-4989-8FAE-EA225D0E8E08}" presName="posSpace" presStyleCnt="0"/>
      <dgm:spPr/>
    </dgm:pt>
    <dgm:pt modelId="{FA321DD5-839B-446C-A5A1-CAF986E7D429}" type="pres">
      <dgm:prSet presAssocID="{DA6FEB66-7199-4989-8FAE-EA225D0E8E08}" presName="vertFlow" presStyleCnt="0"/>
      <dgm:spPr/>
    </dgm:pt>
    <dgm:pt modelId="{CE965BBF-CD19-496A-9B0C-E9AB3DF600E6}" type="pres">
      <dgm:prSet presAssocID="{DA6FEB66-7199-4989-8FAE-EA225D0E8E08}" presName="topSpace" presStyleCnt="0"/>
      <dgm:spPr/>
    </dgm:pt>
    <dgm:pt modelId="{2DCA0774-CD9B-4128-80F8-5D7F203B77C1}" type="pres">
      <dgm:prSet presAssocID="{DA6FEB66-7199-4989-8FAE-EA225D0E8E08}" presName="firstComp" presStyleCnt="0"/>
      <dgm:spPr/>
    </dgm:pt>
    <dgm:pt modelId="{44BF0B0F-30B4-4365-8FD7-A14FEDABB3AB}" type="pres">
      <dgm:prSet presAssocID="{DA6FEB66-7199-4989-8FAE-EA225D0E8E08}" presName="firstChild" presStyleLbl="bgAccFollowNode1" presStyleIdx="0" presStyleCnt="2" custScaleX="114098" custScaleY="29680" custLinFactNeighborX="-2336"/>
      <dgm:spPr/>
      <dgm:t>
        <a:bodyPr/>
        <a:lstStyle/>
        <a:p>
          <a:endParaRPr lang="en-US"/>
        </a:p>
      </dgm:t>
    </dgm:pt>
    <dgm:pt modelId="{EA50D8FB-905C-4F2C-A863-BD39941736B6}" type="pres">
      <dgm:prSet presAssocID="{DA6FEB66-7199-4989-8FAE-EA225D0E8E08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2956F-B3D6-454C-AB81-BE901666A545}" type="pres">
      <dgm:prSet presAssocID="{7A521456-F7E3-4C0C-B059-FB728EA7B49F}" presName="comp" presStyleCnt="0"/>
      <dgm:spPr/>
    </dgm:pt>
    <dgm:pt modelId="{8295A2D0-9FC5-4722-BADB-6F6699C53045}" type="pres">
      <dgm:prSet presAssocID="{7A521456-F7E3-4C0C-B059-FB728EA7B49F}" presName="child" presStyleLbl="bgAccFollowNode1" presStyleIdx="1" presStyleCnt="2" custScaleX="110551" custLinFactNeighborX="-759"/>
      <dgm:spPr/>
      <dgm:t>
        <a:bodyPr/>
        <a:lstStyle/>
        <a:p>
          <a:endParaRPr lang="en-US"/>
        </a:p>
      </dgm:t>
    </dgm:pt>
    <dgm:pt modelId="{1CACA2F1-CA78-4AB1-BBAD-C67BFED85803}" type="pres">
      <dgm:prSet presAssocID="{7A521456-F7E3-4C0C-B059-FB728EA7B49F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CD4E3-6BFC-47AF-9B4C-0FBA2CFACB28}" type="pres">
      <dgm:prSet presAssocID="{DA6FEB66-7199-4989-8FAE-EA225D0E8E08}" presName="negSpace" presStyleCnt="0"/>
      <dgm:spPr/>
    </dgm:pt>
    <dgm:pt modelId="{5AB6C60C-9C03-4E03-B90C-2FEAAD660DA1}" type="pres">
      <dgm:prSet presAssocID="{DA6FEB66-7199-4989-8FAE-EA225D0E8E08}" presName="circle" presStyleLbl="node1" presStyleIdx="0" presStyleCnt="1" custScaleX="73136" custScaleY="73136" custLinFactNeighborX="-6583" custLinFactNeighborY="33377"/>
      <dgm:spPr/>
      <dgm:t>
        <a:bodyPr/>
        <a:lstStyle/>
        <a:p>
          <a:endParaRPr lang="en-US"/>
        </a:p>
      </dgm:t>
    </dgm:pt>
  </dgm:ptLst>
  <dgm:cxnLst>
    <dgm:cxn modelId="{43B5981F-FE93-4B6C-B9C9-DD7CFD6A7EB1}" type="presOf" srcId="{7A521456-F7E3-4C0C-B059-FB728EA7B49F}" destId="{1CACA2F1-CA78-4AB1-BBAD-C67BFED85803}" srcOrd="1" destOrd="0" presId="urn:microsoft.com/office/officeart/2005/8/layout/hList9"/>
    <dgm:cxn modelId="{2DA02A1D-248E-4A08-8DDB-87E8D9062C54}" srcId="{DA6FEB66-7199-4989-8FAE-EA225D0E8E08}" destId="{1081024D-BC73-47CA-8A0C-0C3E168716AA}" srcOrd="0" destOrd="0" parTransId="{0EA5C4A7-0014-4769-ACF0-09905EF5A42A}" sibTransId="{59EF3CDD-3DCA-4518-91AC-F48A74AD391D}"/>
    <dgm:cxn modelId="{A452A2FB-AF2A-470A-A1DD-9CB8FD6BE216}" type="presOf" srcId="{F2A95989-983A-47C6-9ACC-7BD3D2401C95}" destId="{CC684C76-F713-4916-BE2D-DFEC62700420}" srcOrd="0" destOrd="0" presId="urn:microsoft.com/office/officeart/2005/8/layout/hList9"/>
    <dgm:cxn modelId="{837F43DD-236A-486A-99EE-22DE3581E487}" type="presOf" srcId="{DA6FEB66-7199-4989-8FAE-EA225D0E8E08}" destId="{5AB6C60C-9C03-4E03-B90C-2FEAAD660DA1}" srcOrd="0" destOrd="0" presId="urn:microsoft.com/office/officeart/2005/8/layout/hList9"/>
    <dgm:cxn modelId="{2A247613-1A54-4156-8959-A417086991B7}" type="presOf" srcId="{7A521456-F7E3-4C0C-B059-FB728EA7B49F}" destId="{8295A2D0-9FC5-4722-BADB-6F6699C53045}" srcOrd="0" destOrd="0" presId="urn:microsoft.com/office/officeart/2005/8/layout/hList9"/>
    <dgm:cxn modelId="{5A8AF452-C768-4DC3-A06D-6C90CF087DE2}" type="presOf" srcId="{1081024D-BC73-47CA-8A0C-0C3E168716AA}" destId="{EA50D8FB-905C-4F2C-A863-BD39941736B6}" srcOrd="1" destOrd="0" presId="urn:microsoft.com/office/officeart/2005/8/layout/hList9"/>
    <dgm:cxn modelId="{E9EEF134-B2AE-4121-8E92-C0E9143E2DA5}" srcId="{F2A95989-983A-47C6-9ACC-7BD3D2401C95}" destId="{DA6FEB66-7199-4989-8FAE-EA225D0E8E08}" srcOrd="0" destOrd="0" parTransId="{07F4FD86-DDD8-4F6D-ADE4-A75A99BEB074}" sibTransId="{5D09DF00-39FF-48DE-8A86-8BB806B3C109}"/>
    <dgm:cxn modelId="{2466B76C-781E-4358-A67D-FC2581C082F6}" srcId="{DA6FEB66-7199-4989-8FAE-EA225D0E8E08}" destId="{7A521456-F7E3-4C0C-B059-FB728EA7B49F}" srcOrd="1" destOrd="0" parTransId="{B644B137-140F-4041-8571-5149B4FD0C09}" sibTransId="{A47F9B81-DCCA-4049-9E0C-EDDDEB4BE1A4}"/>
    <dgm:cxn modelId="{672263E8-2FFA-4B41-8C19-45A72D96969D}" type="presOf" srcId="{1081024D-BC73-47CA-8A0C-0C3E168716AA}" destId="{44BF0B0F-30B4-4365-8FD7-A14FEDABB3AB}" srcOrd="0" destOrd="0" presId="urn:microsoft.com/office/officeart/2005/8/layout/hList9"/>
    <dgm:cxn modelId="{9510973C-4C8E-4F9E-9C72-7F609DCDECB0}" type="presParOf" srcId="{CC684C76-F713-4916-BE2D-DFEC62700420}" destId="{C6F50142-2FC6-4312-A739-D36F63A47A2B}" srcOrd="0" destOrd="0" presId="urn:microsoft.com/office/officeart/2005/8/layout/hList9"/>
    <dgm:cxn modelId="{492D0DB3-2101-4DC8-ADC9-43519D06B437}" type="presParOf" srcId="{CC684C76-F713-4916-BE2D-DFEC62700420}" destId="{FA321DD5-839B-446C-A5A1-CAF986E7D429}" srcOrd="1" destOrd="0" presId="urn:microsoft.com/office/officeart/2005/8/layout/hList9"/>
    <dgm:cxn modelId="{0C17A1FA-E9CE-435E-AB75-B73972DDC76E}" type="presParOf" srcId="{FA321DD5-839B-446C-A5A1-CAF986E7D429}" destId="{CE965BBF-CD19-496A-9B0C-E9AB3DF600E6}" srcOrd="0" destOrd="0" presId="urn:microsoft.com/office/officeart/2005/8/layout/hList9"/>
    <dgm:cxn modelId="{2554BC0A-6DE9-4DE8-B217-3B39FEEF264A}" type="presParOf" srcId="{FA321DD5-839B-446C-A5A1-CAF986E7D429}" destId="{2DCA0774-CD9B-4128-80F8-5D7F203B77C1}" srcOrd="1" destOrd="0" presId="urn:microsoft.com/office/officeart/2005/8/layout/hList9"/>
    <dgm:cxn modelId="{566F2862-D096-4633-BFDC-2D76F1FFDCEC}" type="presParOf" srcId="{2DCA0774-CD9B-4128-80F8-5D7F203B77C1}" destId="{44BF0B0F-30B4-4365-8FD7-A14FEDABB3AB}" srcOrd="0" destOrd="0" presId="urn:microsoft.com/office/officeart/2005/8/layout/hList9"/>
    <dgm:cxn modelId="{00261A21-6B5C-41A1-8440-FF70CFF88E82}" type="presParOf" srcId="{2DCA0774-CD9B-4128-80F8-5D7F203B77C1}" destId="{EA50D8FB-905C-4F2C-A863-BD39941736B6}" srcOrd="1" destOrd="0" presId="urn:microsoft.com/office/officeart/2005/8/layout/hList9"/>
    <dgm:cxn modelId="{0E1A895D-4F0E-4DE4-B35C-6397D685EBF4}" type="presParOf" srcId="{FA321DD5-839B-446C-A5A1-CAF986E7D429}" destId="{0D12956F-B3D6-454C-AB81-BE901666A545}" srcOrd="2" destOrd="0" presId="urn:microsoft.com/office/officeart/2005/8/layout/hList9"/>
    <dgm:cxn modelId="{42DA9DE6-267C-4990-877F-7CB3701EF5D9}" type="presParOf" srcId="{0D12956F-B3D6-454C-AB81-BE901666A545}" destId="{8295A2D0-9FC5-4722-BADB-6F6699C53045}" srcOrd="0" destOrd="0" presId="urn:microsoft.com/office/officeart/2005/8/layout/hList9"/>
    <dgm:cxn modelId="{6E1040D9-109B-4C9C-B586-A9B3F8C24A89}" type="presParOf" srcId="{0D12956F-B3D6-454C-AB81-BE901666A545}" destId="{1CACA2F1-CA78-4AB1-BBAD-C67BFED85803}" srcOrd="1" destOrd="0" presId="urn:microsoft.com/office/officeart/2005/8/layout/hList9"/>
    <dgm:cxn modelId="{D46278A6-9789-484A-91C3-4B931216D81B}" type="presParOf" srcId="{CC684C76-F713-4916-BE2D-DFEC62700420}" destId="{F25CD4E3-6BFC-47AF-9B4C-0FBA2CFACB28}" srcOrd="2" destOrd="0" presId="urn:microsoft.com/office/officeart/2005/8/layout/hList9"/>
    <dgm:cxn modelId="{1A72BA4C-644B-49FC-8F1A-6C0B4D137425}" type="presParOf" srcId="{CC684C76-F713-4916-BE2D-DFEC62700420}" destId="{5AB6C60C-9C03-4E03-B90C-2FEAAD660DA1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F0B0F-30B4-4365-8FD7-A14FEDABB3AB}">
      <dsp:nvSpPr>
        <dsp:cNvPr id="0" name=""/>
        <dsp:cNvSpPr/>
      </dsp:nvSpPr>
      <dsp:spPr>
        <a:xfrm>
          <a:off x="1188708" y="639022"/>
          <a:ext cx="3114332" cy="47358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2">
                  <a:lumMod val="75000"/>
                </a:schemeClr>
              </a:solidFill>
            </a:rPr>
            <a:t>Did You Know?</a:t>
          </a:r>
          <a:endParaRPr lang="en-US" sz="24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687001" y="639022"/>
        <a:ext cx="2616039" cy="473585"/>
      </dsp:txXfrm>
    </dsp:sp>
    <dsp:sp modelId="{8295A2D0-9FC5-4722-BADB-6F6699C53045}">
      <dsp:nvSpPr>
        <dsp:cNvPr id="0" name=""/>
        <dsp:cNvSpPr/>
      </dsp:nvSpPr>
      <dsp:spPr>
        <a:xfrm>
          <a:off x="1280161" y="1112608"/>
          <a:ext cx="3017516" cy="159563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 2012, about 16.6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million people—about 7%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of U.S. citizens age 16 or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older—were victims of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identity theft.</a:t>
          </a:r>
          <a:endParaRPr lang="en-US" sz="1500" kern="1200" dirty="0"/>
        </a:p>
      </dsp:txBody>
      <dsp:txXfrm>
        <a:off x="1762964" y="1112608"/>
        <a:ext cx="2534714" cy="1595639"/>
      </dsp:txXfrm>
    </dsp:sp>
    <dsp:sp modelId="{5AB6C60C-9C03-4E03-B90C-2FEAAD660DA1}">
      <dsp:nvSpPr>
        <dsp:cNvPr id="0" name=""/>
        <dsp:cNvSpPr/>
      </dsp:nvSpPr>
      <dsp:spPr>
        <a:xfrm>
          <a:off x="457192" y="533396"/>
          <a:ext cx="1166403" cy="116640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Fact!</a:t>
          </a:r>
          <a:endParaRPr lang="en-US" sz="3200" kern="1200" dirty="0"/>
        </a:p>
      </dsp:txBody>
      <dsp:txXfrm>
        <a:off x="628008" y="704212"/>
        <a:ext cx="824771" cy="824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434345" y="549584"/>
            <a:ext cx="3661075" cy="4495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267200" y="0"/>
            <a:ext cx="7924800" cy="685800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4846" y="1786271"/>
            <a:ext cx="6967553" cy="2741895"/>
          </a:xfrm>
          <a:noFill/>
        </p:spPr>
        <p:txBody>
          <a:bodyPr lIns="457200" rIns="0" anchor="t" anchorCtr="0">
            <a:noAutofit/>
          </a:bodyPr>
          <a:lstStyle>
            <a:lvl1pPr algn="l">
              <a:defRPr sz="7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4846" y="609600"/>
            <a:ext cx="6967554" cy="914401"/>
          </a:xfrm>
        </p:spPr>
        <p:txBody>
          <a:bodyPr lIns="0" rIns="0" anchor="ctr" anchorCtr="0">
            <a:noAutofit/>
          </a:bodyPr>
          <a:lstStyle>
            <a:lvl1pPr marL="0" indent="0" algn="l">
              <a:buNone/>
              <a:defRPr sz="4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759" y="5738158"/>
            <a:ext cx="1905235" cy="917723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0" y="6450350"/>
            <a:ext cx="4267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© B.E. Publishing. All Rights Reserved.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8573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360" y="1"/>
            <a:ext cx="10454640" cy="1600199"/>
          </a:xfrm>
          <a:solidFill>
            <a:srgbClr val="800080"/>
          </a:solidFill>
        </p:spPr>
        <p:txBody>
          <a:bodyPr lIns="27432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981199"/>
            <a:ext cx="9845040" cy="4195763"/>
          </a:xfrm>
        </p:spPr>
        <p:txBody>
          <a:bodyPr lIns="27432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524000" cy="160020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6" y="320566"/>
            <a:ext cx="781228" cy="95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360" y="1"/>
            <a:ext cx="10454640" cy="16001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7360" y="1825625"/>
            <a:ext cx="5029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825625"/>
            <a:ext cx="5029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71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361" y="0"/>
            <a:ext cx="1045464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7361" y="1681163"/>
            <a:ext cx="4892039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80008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7361" y="2505075"/>
            <a:ext cx="489203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1800" y="1681163"/>
            <a:ext cx="4800600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80008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1800" y="2505075"/>
            <a:ext cx="48006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1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4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55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088" y="1600200"/>
            <a:ext cx="1527048" cy="5257799"/>
          </a:xfrm>
          <a:prstGeom prst="rect">
            <a:avLst/>
          </a:prstGeom>
          <a:solidFill>
            <a:srgbClr val="80008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7360" y="1"/>
            <a:ext cx="10454640" cy="1600199"/>
          </a:xfrm>
          <a:prstGeom prst="rect">
            <a:avLst/>
          </a:prstGeom>
          <a:solidFill>
            <a:srgbClr val="800080"/>
          </a:solidFill>
        </p:spPr>
        <p:txBody>
          <a:bodyPr vert="horz" lIns="27432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7360" y="1828799"/>
            <a:ext cx="9845040" cy="4348163"/>
          </a:xfrm>
          <a:prstGeom prst="rect">
            <a:avLst/>
          </a:prstGeom>
        </p:spPr>
        <p:txBody>
          <a:bodyPr vert="horz" lIns="27432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524000" cy="160020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6" y="320566"/>
            <a:ext cx="781228" cy="9590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989013" y="3439822"/>
            <a:ext cx="3502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0" dirty="0" smtClean="0">
                <a:solidFill>
                  <a:srgbClr val="800080"/>
                </a:solidFill>
                <a:latin typeface="+mn-lt"/>
              </a:rPr>
              <a:t>Chapter 4</a:t>
            </a:r>
            <a:endParaRPr lang="en-US" sz="3200" b="0" dirty="0">
              <a:solidFill>
                <a:srgbClr val="80008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751684" y="6450340"/>
            <a:ext cx="4267199" cy="246221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algn="l"/>
            <a:r>
              <a:rPr lang="en-US" sz="1000" dirty="0" smtClean="0"/>
              <a:t>© B.E. Publishing. All Rights Reserved.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6507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Protecting What’s Yours: Your Identity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57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Safe by Staying Alert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b="1" dirty="0" smtClean="0"/>
              <a:t>strong passwords</a:t>
            </a:r>
          </a:p>
          <a:p>
            <a:r>
              <a:rPr lang="en-US" b="1" dirty="0" smtClean="0"/>
              <a:t>Never share </a:t>
            </a:r>
            <a:r>
              <a:rPr lang="en-US" dirty="0" smtClean="0"/>
              <a:t>passwords</a:t>
            </a:r>
          </a:p>
          <a:p>
            <a:r>
              <a:rPr lang="en-US" dirty="0" smtClean="0"/>
              <a:t>Don’t share </a:t>
            </a:r>
            <a:r>
              <a:rPr lang="en-US" b="1" dirty="0" smtClean="0"/>
              <a:t>private information</a:t>
            </a:r>
          </a:p>
          <a:p>
            <a:r>
              <a:rPr lang="en-US" b="1" dirty="0" smtClean="0"/>
              <a:t>Be careful </a:t>
            </a:r>
            <a:r>
              <a:rPr lang="en-US" dirty="0" smtClean="0"/>
              <a:t>sharing on social networks</a:t>
            </a:r>
          </a:p>
          <a:p>
            <a:r>
              <a:rPr lang="en-US" b="1" dirty="0" smtClean="0"/>
              <a:t>Monitor</a:t>
            </a:r>
            <a:r>
              <a:rPr lang="en-US" dirty="0" smtClean="0"/>
              <a:t> online accounts frequently</a:t>
            </a:r>
          </a:p>
          <a:p>
            <a:r>
              <a:rPr lang="en-US" b="1" dirty="0" smtClean="0"/>
              <a:t>Report</a:t>
            </a:r>
            <a:r>
              <a:rPr lang="en-US" dirty="0" smtClean="0"/>
              <a:t> questionable activities on your accounts</a:t>
            </a:r>
          </a:p>
          <a:p>
            <a:r>
              <a:rPr lang="en-US" dirty="0" smtClean="0"/>
              <a:t>Always </a:t>
            </a:r>
            <a:r>
              <a:rPr lang="en-US" b="1" dirty="0" smtClean="0"/>
              <a:t>log out </a:t>
            </a:r>
            <a:r>
              <a:rPr lang="en-US" dirty="0" smtClean="0"/>
              <a:t>of private accounts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603" y="4323930"/>
            <a:ext cx="2052597" cy="253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59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Strong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981199"/>
            <a:ext cx="9845040" cy="4301614"/>
          </a:xfrm>
        </p:spPr>
        <p:txBody>
          <a:bodyPr/>
          <a:lstStyle/>
          <a:p>
            <a:r>
              <a:rPr lang="en-US" dirty="0" smtClean="0"/>
              <a:t>Don’t use any </a:t>
            </a:r>
            <a:r>
              <a:rPr lang="en-US" b="1" dirty="0" smtClean="0"/>
              <a:t>self-identifying facts</a:t>
            </a:r>
          </a:p>
          <a:p>
            <a:r>
              <a:rPr lang="en-US" dirty="0" smtClean="0"/>
              <a:t>Avoid using </a:t>
            </a:r>
            <a:r>
              <a:rPr lang="en-US" b="1" dirty="0" smtClean="0"/>
              <a:t>obvious facts </a:t>
            </a:r>
            <a:r>
              <a:rPr lang="en-US" dirty="0" smtClean="0"/>
              <a:t>about yourself</a:t>
            </a:r>
          </a:p>
          <a:p>
            <a:r>
              <a:rPr lang="en-US" dirty="0" smtClean="0"/>
              <a:t>Make passwords of at least </a:t>
            </a:r>
            <a:r>
              <a:rPr lang="en-US" b="1" dirty="0" smtClean="0"/>
              <a:t>eight characters</a:t>
            </a:r>
          </a:p>
          <a:p>
            <a:r>
              <a:rPr lang="en-US" dirty="0" smtClean="0"/>
              <a:t>Include a combination of </a:t>
            </a:r>
            <a:r>
              <a:rPr lang="en-US" b="1" dirty="0" smtClean="0"/>
              <a:t>numbers, symbols, and letters</a:t>
            </a:r>
          </a:p>
          <a:p>
            <a:r>
              <a:rPr lang="en-US" b="1" dirty="0" smtClean="0"/>
              <a:t>Change </a:t>
            </a:r>
            <a:r>
              <a:rPr lang="en-US" dirty="0" smtClean="0"/>
              <a:t>your passwords every few months</a:t>
            </a:r>
          </a:p>
          <a:p>
            <a:r>
              <a:rPr lang="en-US" dirty="0" smtClean="0"/>
              <a:t>Create passwords that you will </a:t>
            </a:r>
            <a:r>
              <a:rPr lang="en-US" b="1" dirty="0" smtClean="0"/>
              <a:t>remember</a:t>
            </a:r>
          </a:p>
          <a:p>
            <a:r>
              <a:rPr lang="en-US" dirty="0" smtClean="0"/>
              <a:t>Don’t enter passwords into your </a:t>
            </a:r>
            <a:r>
              <a:rPr lang="en-US" b="1" dirty="0" smtClean="0"/>
              <a:t>phone</a:t>
            </a:r>
          </a:p>
          <a:p>
            <a:r>
              <a:rPr lang="en-US" dirty="0" smtClean="0"/>
              <a:t>Don’t type your passwords in a </a:t>
            </a:r>
            <a:r>
              <a:rPr lang="en-US" b="1" dirty="0" smtClean="0"/>
              <a:t>public</a:t>
            </a:r>
            <a:r>
              <a:rPr lang="en-US" dirty="0" smtClean="0"/>
              <a:t> place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45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Your Identity is Compromised?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Steps to take: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Report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Close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Watch it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376" y="4113883"/>
            <a:ext cx="2063079" cy="206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89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about identity thieves, the type of information they steal, and how they accomplish identity theft</a:t>
            </a:r>
          </a:p>
          <a:p>
            <a:r>
              <a:rPr lang="en-US" dirty="0" smtClean="0"/>
              <a:t>Learn how staying safe online, like creating strong passwords, will help to avoid identity theft</a:t>
            </a:r>
          </a:p>
          <a:p>
            <a:r>
              <a:rPr lang="en-US" dirty="0" smtClean="0"/>
              <a:t>Discuss what to do if identity is compromised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432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Identity theft</a:t>
            </a:r>
          </a:p>
          <a:p>
            <a:r>
              <a:rPr lang="en-US" dirty="0" smtClean="0"/>
              <a:t>Identity thieves</a:t>
            </a:r>
          </a:p>
          <a:p>
            <a:r>
              <a:rPr lang="en-US" dirty="0" smtClean="0"/>
              <a:t>Private information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Personal information</a:t>
            </a:r>
          </a:p>
          <a:p>
            <a:r>
              <a:rPr lang="en-US" dirty="0" smtClean="0"/>
              <a:t>Passwords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76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Identity Theft?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689101"/>
            <a:ext cx="10137140" cy="4487862"/>
          </a:xfrm>
        </p:spPr>
        <p:txBody>
          <a:bodyPr>
            <a:normAutofit/>
          </a:bodyPr>
          <a:lstStyle/>
          <a:p>
            <a:r>
              <a:rPr lang="en-US" dirty="0" smtClean="0"/>
              <a:t>Identity Theft is when private information is stolen and used without permission.</a:t>
            </a:r>
          </a:p>
          <a:p>
            <a:r>
              <a:rPr lang="en-US" dirty="0" smtClean="0"/>
              <a:t>Your </a:t>
            </a:r>
            <a:r>
              <a:rPr lang="en-US" dirty="0" smtClean="0"/>
              <a:t>private information, such as full name and Social Security number, is stolen and used without permission</a:t>
            </a:r>
          </a:p>
          <a:p>
            <a:r>
              <a:rPr lang="en-US" dirty="0" smtClean="0"/>
              <a:t>Thieves use cyberspace to find and steal </a:t>
            </a:r>
            <a:r>
              <a:rPr lang="en-US" dirty="0" smtClean="0"/>
              <a:t>identities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4047332"/>
            <a:ext cx="1632503" cy="234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88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Identity Theft is Accomplished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Being clever, they can use the following to obtain your information:</a:t>
            </a:r>
          </a:p>
          <a:p>
            <a:pPr lvl="1"/>
            <a:r>
              <a:rPr lang="en-US" b="1" dirty="0"/>
              <a:t>Phone </a:t>
            </a:r>
            <a:r>
              <a:rPr lang="en-US" b="1" dirty="0" smtClean="0"/>
              <a:t>calls </a:t>
            </a:r>
            <a:r>
              <a:rPr lang="en-US" dirty="0" smtClean="0"/>
              <a:t>– pretend to work for a legitimate company that we trust, or act as though they are a friend in order to obtain our private information.</a:t>
            </a:r>
            <a:endParaRPr lang="en-US" dirty="0"/>
          </a:p>
          <a:p>
            <a:pPr lvl="1"/>
            <a:r>
              <a:rPr lang="en-US" b="1" dirty="0" smtClean="0"/>
              <a:t>Phishing</a:t>
            </a:r>
            <a:r>
              <a:rPr lang="en-US" dirty="0" smtClean="0"/>
              <a:t> – used when thieves send out emails asking for private information.  Can also contain links that once clicked on will release a virus on your computer.</a:t>
            </a:r>
            <a:endParaRPr lang="en-US" dirty="0"/>
          </a:p>
          <a:p>
            <a:pPr lvl="1"/>
            <a:r>
              <a:rPr lang="en-US" b="1" dirty="0"/>
              <a:t>Public </a:t>
            </a:r>
            <a:r>
              <a:rPr lang="en-US" b="1" dirty="0" smtClean="0"/>
              <a:t>computers </a:t>
            </a:r>
            <a:r>
              <a:rPr lang="en-US" dirty="0" smtClean="0"/>
              <a:t>– are typically vulnerable when left logged in accidentally providing thieves with access to private information.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40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They Stealing?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841500"/>
            <a:ext cx="9845040" cy="447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While not every thief uses stolen information in the same way, many use the stolen data in the ways listed below:</a:t>
            </a:r>
          </a:p>
          <a:p>
            <a:pPr marL="685800"/>
            <a:r>
              <a:rPr lang="en-US" dirty="0" smtClean="0"/>
              <a:t>Gain </a:t>
            </a:r>
            <a:r>
              <a:rPr lang="en-US" dirty="0" smtClean="0"/>
              <a:t>access to your bank accounts</a:t>
            </a:r>
          </a:p>
          <a:p>
            <a:pPr marL="685800"/>
            <a:r>
              <a:rPr lang="en-US" dirty="0" smtClean="0"/>
              <a:t>Take out a loan in your name</a:t>
            </a:r>
          </a:p>
          <a:p>
            <a:pPr marL="685800"/>
            <a:r>
              <a:rPr lang="en-US" dirty="0" smtClean="0"/>
              <a:t>Open credit card accounts in your name</a:t>
            </a:r>
          </a:p>
          <a:p>
            <a:pPr marL="685800"/>
            <a:r>
              <a:rPr lang="en-US" dirty="0" smtClean="0"/>
              <a:t>Open utility accounts in your name</a:t>
            </a:r>
          </a:p>
          <a:p>
            <a:pPr marL="685800"/>
            <a:r>
              <a:rPr lang="en-US" dirty="0" smtClean="0"/>
              <a:t>Seek medical assistance using your name</a:t>
            </a:r>
          </a:p>
          <a:p>
            <a:pPr marL="685800"/>
            <a:r>
              <a:rPr lang="en-US" dirty="0" smtClean="0"/>
              <a:t>Hijack, or take over, your email account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795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</a:t>
            </a:r>
            <a:r>
              <a:rPr lang="en-US" dirty="0" smtClean="0"/>
              <a:t>vs. Personal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765301"/>
            <a:ext cx="9845040" cy="44116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 smtClean="0"/>
              <a:t>While the terms private and personal have similar meanings, there is a difference between the two in cyberspace.</a:t>
            </a:r>
          </a:p>
          <a:p>
            <a:r>
              <a:rPr lang="en-US" b="1" u="sng" dirty="0" smtClean="0"/>
              <a:t>Private</a:t>
            </a:r>
            <a:r>
              <a:rPr lang="en-US" b="1" dirty="0" smtClean="0"/>
              <a:t> Information consists of the following:</a:t>
            </a:r>
          </a:p>
          <a:p>
            <a:pPr marL="914400" indent="-457200">
              <a:buFont typeface="Wingdings" panose="05000000000000000000" pitchFamily="2" charset="2"/>
              <a:buChar char="§"/>
            </a:pPr>
            <a:r>
              <a:rPr lang="en-US" dirty="0" smtClean="0"/>
              <a:t>Full </a:t>
            </a:r>
            <a:r>
              <a:rPr lang="en-US" dirty="0" smtClean="0"/>
              <a:t>name</a:t>
            </a:r>
          </a:p>
          <a:p>
            <a:pPr marL="914400" indent="-457200">
              <a:buFont typeface="Wingdings" panose="05000000000000000000" pitchFamily="2" charset="2"/>
              <a:buChar char="§"/>
            </a:pPr>
            <a:r>
              <a:rPr lang="en-US" dirty="0" smtClean="0"/>
              <a:t>Social Security number</a:t>
            </a:r>
          </a:p>
          <a:p>
            <a:pPr marL="914400" indent="-457200">
              <a:buFont typeface="Wingdings" panose="05000000000000000000" pitchFamily="2" charset="2"/>
              <a:buChar char="§"/>
            </a:pPr>
            <a:r>
              <a:rPr lang="en-US" dirty="0" smtClean="0"/>
              <a:t>Birth date</a:t>
            </a:r>
          </a:p>
          <a:p>
            <a:pPr marL="914400" indent="-457200">
              <a:buFont typeface="Wingdings" panose="05000000000000000000" pitchFamily="2" charset="2"/>
              <a:buChar char="§"/>
            </a:pPr>
            <a:r>
              <a:rPr lang="en-US" dirty="0" smtClean="0"/>
              <a:t>Address and phone number</a:t>
            </a:r>
          </a:p>
          <a:p>
            <a:pPr marL="914400" indent="-457200">
              <a:buFont typeface="Wingdings" panose="05000000000000000000" pitchFamily="2" charset="2"/>
              <a:buChar char="§"/>
            </a:pPr>
            <a:r>
              <a:rPr lang="en-US" dirty="0" smtClean="0"/>
              <a:t>Account passwords</a:t>
            </a:r>
          </a:p>
          <a:p>
            <a:pPr marL="914400" indent="-457200">
              <a:buFont typeface="Wingdings" panose="05000000000000000000" pitchFamily="2" charset="2"/>
              <a:buChar char="§"/>
            </a:pPr>
            <a:r>
              <a:rPr lang="en-US" dirty="0" smtClean="0"/>
              <a:t>Credit card numbers</a:t>
            </a:r>
          </a:p>
          <a:p>
            <a:pPr marL="914400" indent="-457200">
              <a:buFont typeface="Wingdings" panose="05000000000000000000" pitchFamily="2" charset="2"/>
              <a:buChar char="§"/>
            </a:pPr>
            <a:r>
              <a:rPr lang="en-US" dirty="0" smtClean="0"/>
              <a:t>Bank account numbers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30" y="3234216"/>
            <a:ext cx="1960070" cy="281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08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701801"/>
            <a:ext cx="9845040" cy="447516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Information </a:t>
            </a:r>
            <a:r>
              <a:rPr lang="en-US" b="1" dirty="0" smtClean="0"/>
              <a:t>that doesn’t necessarily identify who you </a:t>
            </a:r>
            <a:r>
              <a:rPr lang="en-US" b="1" dirty="0" smtClean="0"/>
              <a:t>are is considered </a:t>
            </a:r>
            <a:r>
              <a:rPr lang="en-US" b="1" u="sng" dirty="0" smtClean="0"/>
              <a:t>personal</a:t>
            </a:r>
            <a:r>
              <a:rPr lang="en-US" b="1" dirty="0" smtClean="0"/>
              <a:t> information.  </a:t>
            </a:r>
          </a:p>
          <a:p>
            <a:pPr marL="0" indent="0">
              <a:buNone/>
            </a:pPr>
            <a:r>
              <a:rPr lang="en-US" b="1" dirty="0" smtClean="0"/>
              <a:t>Examples include:</a:t>
            </a:r>
            <a:endParaRPr lang="en-US" b="1" dirty="0" smtClean="0"/>
          </a:p>
          <a:p>
            <a:r>
              <a:rPr lang="en-US" dirty="0" smtClean="0"/>
              <a:t>Favorite sports</a:t>
            </a:r>
          </a:p>
          <a:p>
            <a:r>
              <a:rPr lang="en-US" dirty="0" smtClean="0"/>
              <a:t>Favorite music</a:t>
            </a:r>
          </a:p>
          <a:p>
            <a:r>
              <a:rPr lang="en-US" dirty="0" smtClean="0"/>
              <a:t>Opinions on movies</a:t>
            </a:r>
          </a:p>
          <a:p>
            <a:r>
              <a:rPr lang="en-US" dirty="0" smtClean="0"/>
              <a:t>Advice on a topic </a:t>
            </a:r>
          </a:p>
          <a:p>
            <a:r>
              <a:rPr lang="en-US" dirty="0" smtClean="0"/>
              <a:t>Favorite book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3965773"/>
              </p:ext>
            </p:extLst>
          </p:nvPr>
        </p:nvGraphicFramePr>
        <p:xfrm>
          <a:off x="7543800" y="2590800"/>
          <a:ext cx="4343400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8" b="8535"/>
          <a:stretch/>
        </p:blipFill>
        <p:spPr>
          <a:xfrm>
            <a:off x="10484068" y="4953000"/>
            <a:ext cx="170793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93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Sharing of Private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981199"/>
            <a:ext cx="9845040" cy="392798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Private information may be required when doing the following:</a:t>
            </a:r>
          </a:p>
          <a:p>
            <a:r>
              <a:rPr lang="en-US" dirty="0" smtClean="0"/>
              <a:t>Applying for a driver’s license</a:t>
            </a:r>
          </a:p>
          <a:p>
            <a:r>
              <a:rPr lang="en-US" dirty="0" smtClean="0"/>
              <a:t>Paperwork for a new job</a:t>
            </a:r>
          </a:p>
          <a:p>
            <a:r>
              <a:rPr lang="en-US" dirty="0" smtClean="0"/>
              <a:t>Preparing tax information</a:t>
            </a:r>
          </a:p>
          <a:p>
            <a:r>
              <a:rPr lang="en-US" dirty="0" smtClean="0"/>
              <a:t>Applying for a bank loan</a:t>
            </a:r>
          </a:p>
          <a:p>
            <a:r>
              <a:rPr lang="en-US" dirty="0" smtClean="0"/>
              <a:t>Opening a new bank account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30" y="3527302"/>
            <a:ext cx="5009370" cy="333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38504"/>
      </p:ext>
    </p:extLst>
  </p:cSld>
  <p:clrMapOvr>
    <a:masterClrMapping/>
  </p:clrMapOvr>
</p:sld>
</file>

<file path=ppt/theme/theme1.xml><?xml version="1.0" encoding="utf-8"?>
<a:theme xmlns:a="http://schemas.openxmlformats.org/drawingml/2006/main" name="CyberTemplate TES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CyberTemplate TEST</Template>
  <TotalTime>127</TotalTime>
  <Words>533</Words>
  <Application>Microsoft Office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CyberTemplate TEST</vt:lpstr>
      <vt:lpstr>Protecting What’s Yours: Your Identity</vt:lpstr>
      <vt:lpstr>Learning Objectives</vt:lpstr>
      <vt:lpstr>Key Terms</vt:lpstr>
      <vt:lpstr>What is Identity Theft?</vt:lpstr>
      <vt:lpstr>How Identity Theft is Accomplished</vt:lpstr>
      <vt:lpstr>What are They Stealing?</vt:lpstr>
      <vt:lpstr>Private vs. Personal Information</vt:lpstr>
      <vt:lpstr>Personal Information</vt:lpstr>
      <vt:lpstr>Safe Sharing of Private Information</vt:lpstr>
      <vt:lpstr>Stay Safe by Staying Alert</vt:lpstr>
      <vt:lpstr>Create Strong Passwords</vt:lpstr>
      <vt:lpstr>What if Your Identity is Compromised?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Protecting What’s Yours</dc:title>
  <dc:creator>Nancy Olesen</dc:creator>
  <cp:lastModifiedBy>Ryan Switzer</cp:lastModifiedBy>
  <cp:revision>23</cp:revision>
  <dcterms:created xsi:type="dcterms:W3CDTF">2014-09-02T15:27:00Z</dcterms:created>
  <dcterms:modified xsi:type="dcterms:W3CDTF">2017-01-06T20:53:34Z</dcterms:modified>
</cp:coreProperties>
</file>