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57" r:id="rId3"/>
    <p:sldId id="259" r:id="rId4"/>
    <p:sldId id="267" r:id="rId5"/>
    <p:sldId id="260" r:id="rId6"/>
    <p:sldId id="274" r:id="rId7"/>
    <p:sldId id="268" r:id="rId8"/>
    <p:sldId id="270" r:id="rId9"/>
    <p:sldId id="275" r:id="rId10"/>
    <p:sldId id="276" r:id="rId11"/>
    <p:sldId id="277" r:id="rId12"/>
    <p:sldId id="269" r:id="rId13"/>
    <p:sldId id="278" r:id="rId14"/>
    <p:sldId id="271" r:id="rId15"/>
    <p:sldId id="272" r:id="rId16"/>
    <p:sldId id="261" r:id="rId17"/>
    <p:sldId id="262" r:id="rId18"/>
    <p:sldId id="263" r:id="rId19"/>
    <p:sldId id="264" r:id="rId20"/>
    <p:sldId id="266" r:id="rId21"/>
    <p:sldId id="265" r:id="rId22"/>
    <p:sldId id="273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5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422BB-DB8F-4C25-8C32-D55EBAEE396E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DB545-9D48-495B-A7C1-183574C5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34345" y="549584"/>
            <a:ext cx="3661075" cy="4495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67200" y="0"/>
            <a:ext cx="7924800" cy="6858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4846" y="1786271"/>
            <a:ext cx="6967553" cy="2741895"/>
          </a:xfrm>
          <a:noFill/>
        </p:spPr>
        <p:txBody>
          <a:bodyPr lIns="457200" rIns="0" anchor="t" anchorCtr="0">
            <a:noAutofit/>
          </a:bodyPr>
          <a:lstStyle>
            <a:lvl1pPr algn="l"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4846" y="609600"/>
            <a:ext cx="6967554" cy="914401"/>
          </a:xfrm>
        </p:spPr>
        <p:txBody>
          <a:bodyPr lIns="0" rIns="0" anchor="ctr" anchorCtr="0">
            <a:no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759" y="5738158"/>
            <a:ext cx="1905235" cy="91772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450350"/>
            <a:ext cx="4267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© B.E. Publishing.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39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  <a:solidFill>
            <a:srgbClr val="800080"/>
          </a:solidFill>
        </p:spPr>
        <p:txBody>
          <a:bodyPr lIns="2743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45040" cy="4195763"/>
          </a:xfrm>
        </p:spPr>
        <p:txBody>
          <a:bodyPr lIns="2743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0" cy="1600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" y="320566"/>
            <a:ext cx="78122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825625"/>
            <a:ext cx="5029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825625"/>
            <a:ext cx="5029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1" y="0"/>
            <a:ext cx="1045464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1" y="1681163"/>
            <a:ext cx="4892039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8000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1" y="2505075"/>
            <a:ext cx="48920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81163"/>
            <a:ext cx="4800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80008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5075"/>
            <a:ext cx="4800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4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1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1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088" y="1600200"/>
            <a:ext cx="1527048" cy="5257799"/>
          </a:xfrm>
          <a:prstGeom prst="rect">
            <a:avLst/>
          </a:prstGeom>
          <a:solidFill>
            <a:srgbClr val="800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7360" y="1"/>
            <a:ext cx="10454640" cy="1600199"/>
          </a:xfrm>
          <a:prstGeom prst="rect">
            <a:avLst/>
          </a:prstGeom>
          <a:solidFill>
            <a:srgbClr val="800080"/>
          </a:solidFill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360" y="1828799"/>
            <a:ext cx="9845040" cy="4348163"/>
          </a:xfrm>
          <a:prstGeom prst="rect">
            <a:avLst/>
          </a:prstGeom>
        </p:spPr>
        <p:txBody>
          <a:bodyPr vert="horz" lIns="27432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524000" cy="16002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" y="320566"/>
            <a:ext cx="781228" cy="959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989013" y="3439822"/>
            <a:ext cx="350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 smtClean="0">
                <a:solidFill>
                  <a:srgbClr val="800080"/>
                </a:solidFill>
                <a:latin typeface="+mn-lt"/>
              </a:rPr>
              <a:t>Chapter 5</a:t>
            </a:r>
            <a:endParaRPr lang="en-US" sz="3200" b="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51684" y="6450340"/>
            <a:ext cx="4267199" cy="246221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algn="l"/>
            <a:r>
              <a:rPr lang="en-US" sz="1000" dirty="0" smtClean="0"/>
              <a:t>© B.E. Publishing. All Rights Reserved.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98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Hacker’s </a:t>
            </a:r>
            <a:r>
              <a:rPr lang="en-US" dirty="0"/>
              <a:t>Heaven: Computer </a:t>
            </a:r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1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and Worms:  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01800"/>
            <a:ext cx="10104120" cy="4790440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Both Include</a:t>
            </a:r>
            <a:r>
              <a:rPr lang="en-US" altLang="en-US" b="1" dirty="0"/>
              <a:t>:</a:t>
            </a:r>
          </a:p>
          <a:p>
            <a:pPr lvl="1"/>
            <a:r>
              <a:rPr lang="en-US" altLang="en-US" sz="2800" dirty="0" smtClean="0"/>
              <a:t>contain </a:t>
            </a:r>
            <a:r>
              <a:rPr lang="en-US" altLang="en-US" sz="2800" dirty="0"/>
              <a:t>malicious </a:t>
            </a:r>
            <a:r>
              <a:rPr lang="en-US" altLang="en-US" sz="2800" dirty="0" smtClean="0"/>
              <a:t>instructions designed </a:t>
            </a:r>
            <a:r>
              <a:rPr lang="en-US" altLang="en-US" sz="2800" dirty="0"/>
              <a:t>to harm a computer and </a:t>
            </a:r>
            <a:r>
              <a:rPr lang="en-US" altLang="en-US" sz="2800" u="sng" dirty="0"/>
              <a:t>annoy</a:t>
            </a:r>
            <a:r>
              <a:rPr lang="en-US" altLang="en-US" sz="2800" dirty="0"/>
              <a:t> a user</a:t>
            </a:r>
          </a:p>
          <a:p>
            <a:pPr lvl="1"/>
            <a:r>
              <a:rPr lang="en-US" altLang="en-US" sz="2800" dirty="0" smtClean="0"/>
              <a:t>the </a:t>
            </a:r>
            <a:r>
              <a:rPr lang="en-US" altLang="en-US" sz="2800" u="sng" dirty="0"/>
              <a:t>more</a:t>
            </a:r>
            <a:r>
              <a:rPr lang="en-US" altLang="en-US" sz="2800" dirty="0"/>
              <a:t> computers the worms or viruses </a:t>
            </a:r>
            <a:r>
              <a:rPr lang="en-US" altLang="en-US" sz="2800" u="sng" dirty="0"/>
              <a:t>infect</a:t>
            </a:r>
            <a:r>
              <a:rPr lang="en-US" altLang="en-US" sz="2800" dirty="0"/>
              <a:t> the more </a:t>
            </a:r>
            <a:r>
              <a:rPr lang="en-US" altLang="en-US" sz="2800" dirty="0" smtClean="0"/>
              <a:t>computers </a:t>
            </a:r>
            <a:r>
              <a:rPr lang="en-US" altLang="en-US" sz="2800" dirty="0"/>
              <a:t>they have access to infect by networking</a:t>
            </a:r>
          </a:p>
          <a:p>
            <a:pPr lvl="1"/>
            <a:r>
              <a:rPr lang="en-US" altLang="en-US" sz="2800" dirty="0" smtClean="0"/>
              <a:t>protect </a:t>
            </a:r>
            <a:r>
              <a:rPr lang="en-US" altLang="en-US" sz="2800" dirty="0"/>
              <a:t>themselves by hiding in host programs or changing their appearance to </a:t>
            </a:r>
            <a:r>
              <a:rPr lang="en-US" altLang="en-US" sz="2800" u="sng" dirty="0"/>
              <a:t>evade</a:t>
            </a:r>
            <a:r>
              <a:rPr lang="en-US" altLang="en-US" sz="2800" dirty="0"/>
              <a:t> detection</a:t>
            </a:r>
          </a:p>
          <a:p>
            <a:pPr lvl="1"/>
            <a:r>
              <a:rPr lang="en-US" altLang="en-US" sz="2800" u="sng" dirty="0" smtClean="0"/>
              <a:t>destroy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evidence of their presence and wrongdoings</a:t>
            </a:r>
          </a:p>
          <a:p>
            <a:pPr lvl="1"/>
            <a:r>
              <a:rPr lang="en-US" altLang="en-US" sz="2800" dirty="0" smtClean="0"/>
              <a:t>spread </a:t>
            </a:r>
            <a:r>
              <a:rPr lang="en-US" altLang="en-US" sz="2800" dirty="0"/>
              <a:t>through a network, the Internet, software, e-mails or </a:t>
            </a:r>
            <a:r>
              <a:rPr lang="en-US" altLang="en-US" sz="2800" u="sng" dirty="0"/>
              <a:t>memory</a:t>
            </a:r>
            <a:r>
              <a:rPr lang="en-US" altLang="en-US" sz="2800" dirty="0"/>
              <a:t> devices (such as a rewritable CD)</a:t>
            </a:r>
          </a:p>
          <a:p>
            <a:pPr lvl="1"/>
            <a:r>
              <a:rPr lang="en-US" altLang="en-US" sz="2800" dirty="0" smtClean="0"/>
              <a:t>cause </a:t>
            </a:r>
            <a:r>
              <a:rPr lang="en-US" altLang="en-US" sz="2800" dirty="0"/>
              <a:t>system or network </a:t>
            </a:r>
            <a:r>
              <a:rPr lang="en-US" altLang="en-US" sz="2800" dirty="0" smtClean="0"/>
              <a:t>slowdowns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6946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and Worms: 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01800"/>
            <a:ext cx="10104120" cy="4790440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Include</a:t>
            </a:r>
            <a:r>
              <a:rPr lang="en-US" altLang="en-US" b="1" dirty="0"/>
              <a:t>:</a:t>
            </a:r>
          </a:p>
          <a:p>
            <a:pPr lvl="1"/>
            <a:r>
              <a:rPr lang="en-US" altLang="en-US" sz="2600" dirty="0"/>
              <a:t>a virus </a:t>
            </a:r>
            <a:r>
              <a:rPr lang="en-US" altLang="en-US" sz="2600" u="sng" dirty="0"/>
              <a:t>requires</a:t>
            </a:r>
            <a:r>
              <a:rPr lang="en-US" altLang="en-US" sz="2600" dirty="0"/>
              <a:t> a host program</a:t>
            </a:r>
          </a:p>
          <a:p>
            <a:pPr lvl="2"/>
            <a:r>
              <a:rPr lang="en-US" altLang="en-US" sz="2600" dirty="0"/>
              <a:t>a worm is an independent program</a:t>
            </a:r>
          </a:p>
          <a:p>
            <a:pPr lvl="1"/>
            <a:r>
              <a:rPr lang="en-US" altLang="en-US" sz="2600" dirty="0"/>
              <a:t>a virus </a:t>
            </a:r>
            <a:r>
              <a:rPr lang="en-US" altLang="en-US" sz="2600" u="sng" dirty="0"/>
              <a:t>modifies</a:t>
            </a:r>
            <a:r>
              <a:rPr lang="en-US" altLang="en-US" sz="2600" dirty="0"/>
              <a:t> other programs</a:t>
            </a:r>
          </a:p>
          <a:p>
            <a:pPr lvl="2"/>
            <a:r>
              <a:rPr lang="en-US" altLang="en-US" sz="2600" dirty="0"/>
              <a:t>a worm usually does not</a:t>
            </a:r>
          </a:p>
          <a:p>
            <a:pPr lvl="1"/>
            <a:r>
              <a:rPr lang="en-US" altLang="en-US" sz="2600" dirty="0"/>
              <a:t>a virus only </a:t>
            </a:r>
            <a:r>
              <a:rPr lang="en-US" altLang="en-US" sz="2600" u="sng" dirty="0"/>
              <a:t>executes</a:t>
            </a:r>
            <a:r>
              <a:rPr lang="en-US" altLang="en-US" sz="2600" dirty="0"/>
              <a:t> when the host program is running</a:t>
            </a:r>
          </a:p>
          <a:p>
            <a:pPr lvl="2"/>
            <a:r>
              <a:rPr lang="en-US" altLang="en-US" sz="2600" dirty="0"/>
              <a:t>a worm is always </a:t>
            </a:r>
            <a:r>
              <a:rPr lang="en-US" altLang="en-US" sz="2600" dirty="0" smtClean="0"/>
              <a:t>active</a:t>
            </a:r>
          </a:p>
          <a:p>
            <a:pPr lvl="1"/>
            <a:r>
              <a:rPr lang="en-US" altLang="en-US" sz="2600" dirty="0"/>
              <a:t>a virus uses host programs to </a:t>
            </a:r>
            <a:r>
              <a:rPr lang="en-US" altLang="en-US" sz="2600" u="sng" dirty="0"/>
              <a:t>replicate</a:t>
            </a:r>
          </a:p>
          <a:p>
            <a:pPr lvl="2"/>
            <a:r>
              <a:rPr lang="en-US" altLang="en-US" sz="2600" dirty="0"/>
              <a:t>a worm replicates itself over a network</a:t>
            </a:r>
          </a:p>
          <a:p>
            <a:pPr lvl="1"/>
            <a:r>
              <a:rPr lang="en-US" altLang="en-US" sz="2600" dirty="0"/>
              <a:t>a virus needs to be activated or </a:t>
            </a:r>
            <a:r>
              <a:rPr lang="en-US" altLang="en-US" sz="2600" u="sng" dirty="0" smtClean="0"/>
              <a:t>downloaded</a:t>
            </a:r>
            <a:endParaRPr lang="en-US" altLang="en-US" sz="2600" dirty="0" smtClean="0"/>
          </a:p>
          <a:p>
            <a:pPr lvl="2"/>
            <a:r>
              <a:rPr lang="en-US" altLang="en-US" sz="2600" dirty="0" smtClean="0"/>
              <a:t>a </a:t>
            </a:r>
            <a:r>
              <a:rPr lang="en-US" altLang="en-US" sz="2600" dirty="0"/>
              <a:t>worm does </a:t>
            </a:r>
            <a:r>
              <a:rPr lang="en-US" altLang="en-US" sz="2600" u="sng" dirty="0"/>
              <a:t>not</a:t>
            </a:r>
            <a:r>
              <a:rPr lang="en-US" altLang="en-US" sz="2600" dirty="0"/>
              <a:t> need to be </a:t>
            </a:r>
            <a:r>
              <a:rPr lang="en-US" altLang="en-US" sz="2600" dirty="0" smtClean="0"/>
              <a:t>activated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0276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Horses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59" y="1778000"/>
            <a:ext cx="7178041" cy="4876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These are files or programs that attach themselves to a computer for purposes of hacking personal information or interrupting your computer use.</a:t>
            </a:r>
          </a:p>
          <a:p>
            <a:r>
              <a:rPr lang="en-US" sz="2600" dirty="0" smtClean="0"/>
              <a:t>It is easy to infect your computer with these types of files because they typically look similar to other legit or actual software programs/files.  </a:t>
            </a:r>
          </a:p>
          <a:p>
            <a:r>
              <a:rPr lang="en-US" sz="2600" dirty="0" smtClean="0"/>
              <a:t>Do not replicate like viruses or worms, but do cause great havoc to the host computer.</a:t>
            </a:r>
          </a:p>
          <a:p>
            <a:r>
              <a:rPr lang="en-US" sz="2600" dirty="0" smtClean="0"/>
              <a:t>Some Trojan horses allow hackers and cybercriminals remote access to your computer to gain control of personal files and accounts.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15" y="2232753"/>
            <a:ext cx="3765785" cy="40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8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Horses,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59" y="1778000"/>
            <a:ext cx="7269481" cy="487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Gain </a:t>
            </a:r>
            <a:r>
              <a:rPr lang="en-US" dirty="0"/>
              <a:t>access to </a:t>
            </a:r>
            <a:r>
              <a:rPr lang="en-US" u="sng" dirty="0"/>
              <a:t>administrative</a:t>
            </a:r>
            <a:r>
              <a:rPr lang="en-US" dirty="0"/>
              <a:t> areas on a computer</a:t>
            </a:r>
          </a:p>
          <a:p>
            <a:pPr lvl="1">
              <a:defRPr/>
            </a:pPr>
            <a:r>
              <a:rPr lang="en-US" sz="2600" dirty="0"/>
              <a:t>once it has gained access to these areas, it will create a </a:t>
            </a:r>
            <a:r>
              <a:rPr lang="en-US" sz="2600" u="sng" dirty="0"/>
              <a:t>back</a:t>
            </a:r>
            <a:r>
              <a:rPr lang="en-US" sz="2600" dirty="0"/>
              <a:t> </a:t>
            </a:r>
            <a:r>
              <a:rPr lang="en-US" sz="2600" dirty="0" smtClean="0"/>
              <a:t>door which provides unauthorized access to the user’s information.</a:t>
            </a:r>
          </a:p>
          <a:p>
            <a:pPr>
              <a:defRPr/>
            </a:pPr>
            <a:r>
              <a:rPr lang="en-US" dirty="0" smtClean="0"/>
              <a:t>Will </a:t>
            </a:r>
            <a:r>
              <a:rPr lang="en-US" dirty="0"/>
              <a:t>sometimes </a:t>
            </a:r>
            <a:r>
              <a:rPr lang="en-US" u="sng" dirty="0"/>
              <a:t>monitor</a:t>
            </a:r>
            <a:r>
              <a:rPr lang="en-US" dirty="0"/>
              <a:t> keystrokes and browsing activity</a:t>
            </a:r>
          </a:p>
          <a:p>
            <a:pPr lvl="1">
              <a:defRPr/>
            </a:pPr>
            <a:r>
              <a:rPr lang="en-US" sz="2600" dirty="0"/>
              <a:t>i</a:t>
            </a:r>
            <a:r>
              <a:rPr lang="en-US" sz="2600" dirty="0" smtClean="0"/>
              <a:t>nformation </a:t>
            </a:r>
            <a:r>
              <a:rPr lang="en-US" sz="2600" dirty="0"/>
              <a:t>is sent to companies sending the user content </a:t>
            </a:r>
            <a:r>
              <a:rPr lang="en-US" sz="2600" dirty="0" smtClean="0"/>
              <a:t>they </a:t>
            </a:r>
            <a:r>
              <a:rPr lang="en-US" sz="2600" dirty="0"/>
              <a:t>did not request</a:t>
            </a:r>
          </a:p>
          <a:p>
            <a:pPr>
              <a:defRPr/>
            </a:pPr>
            <a:r>
              <a:rPr lang="en-US" dirty="0"/>
              <a:t>Can be discreet</a:t>
            </a:r>
          </a:p>
          <a:p>
            <a:pPr lvl="1">
              <a:defRPr/>
            </a:pPr>
            <a:r>
              <a:rPr lang="en-US" sz="2600" dirty="0" smtClean="0"/>
              <a:t>they </a:t>
            </a:r>
            <a:r>
              <a:rPr lang="en-US" sz="2600" dirty="0"/>
              <a:t>do not leave any </a:t>
            </a:r>
            <a:r>
              <a:rPr lang="en-US" sz="2600" u="sng" dirty="0"/>
              <a:t>trace</a:t>
            </a:r>
            <a:r>
              <a:rPr lang="en-US" sz="2600" dirty="0"/>
              <a:t> of their presence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15" y="2232753"/>
            <a:ext cx="3765785" cy="40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2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01800"/>
            <a:ext cx="7630533" cy="4699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Another type of malware that collects information without the knowledge of the computer user.</a:t>
            </a:r>
          </a:p>
          <a:p>
            <a:r>
              <a:rPr lang="en-US" sz="2600" dirty="0" smtClean="0"/>
              <a:t>Is often attached to software or files that a user downloads from an email or file from the Internet.</a:t>
            </a:r>
          </a:p>
          <a:p>
            <a:pPr marL="12573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Ex: music and movies from shared files</a:t>
            </a:r>
          </a:p>
          <a:p>
            <a:pPr marL="342900" lvl="1" indent="-342900"/>
            <a:r>
              <a:rPr lang="en-US" sz="2600" dirty="0" smtClean="0"/>
              <a:t>Similar to Trojan horses and can track keystrokes from Internet searches, log-in info, bank account info and other private data</a:t>
            </a:r>
          </a:p>
          <a:p>
            <a:pPr marL="342900" lvl="1" indent="-342900"/>
            <a:r>
              <a:rPr lang="en-US" sz="2600" dirty="0" smtClean="0"/>
              <a:t>Most Spyware is used illegally, but some is used</a:t>
            </a:r>
          </a:p>
          <a:p>
            <a:pPr marL="0" lvl="1" indent="0">
              <a:buNone/>
            </a:pPr>
            <a:r>
              <a:rPr lang="en-US" sz="2600" dirty="0" smtClean="0"/>
              <a:t>    for legitimate purposes.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Used on business or work computers to monitor employee usage.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93" y="3278644"/>
            <a:ext cx="2600587" cy="26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01800"/>
            <a:ext cx="6936740" cy="4673600"/>
          </a:xfrm>
        </p:spPr>
        <p:txBody>
          <a:bodyPr>
            <a:normAutofit/>
          </a:bodyPr>
          <a:lstStyle/>
          <a:p>
            <a:r>
              <a:rPr lang="en-US" dirty="0" smtClean="0"/>
              <a:t>Adware is advertising software that is intended to make money for the creator of the advertisement.  </a:t>
            </a:r>
          </a:p>
          <a:p>
            <a:r>
              <a:rPr lang="en-US" dirty="0" smtClean="0"/>
              <a:t>Typically comes with bundled, free software (freeware) that does not charge the user, but requires you to view the advertisements first before the software can be used.</a:t>
            </a:r>
          </a:p>
          <a:p>
            <a:r>
              <a:rPr lang="en-US" dirty="0" smtClean="0"/>
              <a:t>Is sometimes accompanied by spyware which allows the creator to spy on user activity.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69" y="679450"/>
            <a:ext cx="3127181" cy="259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69" y="3471862"/>
            <a:ext cx="3127181" cy="30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632901"/>
            <a:ext cx="8556470" cy="4195763"/>
          </a:xfrm>
        </p:spPr>
        <p:txBody>
          <a:bodyPr/>
          <a:lstStyle/>
          <a:p>
            <a:r>
              <a:rPr lang="en-US" dirty="0" smtClean="0"/>
              <a:t>Spam is considered the junk of email.</a:t>
            </a:r>
          </a:p>
          <a:p>
            <a:r>
              <a:rPr lang="en-US" dirty="0" smtClean="0"/>
              <a:t>It is unsolicited messages sent to a large group of people in an attempt to get a user to provide personal information such as names, addresses and even bank account information.</a:t>
            </a:r>
          </a:p>
          <a:p>
            <a:r>
              <a:rPr lang="en-US" dirty="0" smtClean="0"/>
              <a:t>Most spam is communicated sent through email or other communication services.</a:t>
            </a:r>
          </a:p>
          <a:p>
            <a:r>
              <a:rPr lang="en-US" dirty="0" smtClean="0"/>
              <a:t>Often times the offers that sound too good to be true, are normally too good to be true!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81" y="1658301"/>
            <a:ext cx="1563623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78" y="3138521"/>
            <a:ext cx="1901040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81" y="5035940"/>
            <a:ext cx="1815337" cy="15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2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77999"/>
            <a:ext cx="9845040" cy="2306638"/>
          </a:xfrm>
        </p:spPr>
        <p:txBody>
          <a:bodyPr>
            <a:normAutofit/>
          </a:bodyPr>
          <a:lstStyle/>
          <a:p>
            <a:r>
              <a:rPr lang="en-US" dirty="0" smtClean="0"/>
              <a:t>Hackers and cybercriminals often use other forms of malware to gain access to your private information.</a:t>
            </a:r>
          </a:p>
          <a:p>
            <a:r>
              <a:rPr lang="en-US" dirty="0" smtClean="0"/>
              <a:t>Phishing occurs when someone sends you an email that “fishes” for your private information, hoping that you bite and provide them with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90" y="3692177"/>
            <a:ext cx="3539389" cy="2651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958" y="3902076"/>
            <a:ext cx="6555740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Often mimic sites that look legitimate and real.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Cybercriminals pose as representatives of </a:t>
            </a:r>
            <a:br>
              <a:rPr lang="en-US" sz="2800" dirty="0"/>
            </a:br>
            <a:r>
              <a:rPr lang="en-US" sz="2800" dirty="0"/>
              <a:t>legitimate </a:t>
            </a:r>
            <a:r>
              <a:rPr lang="en-US" sz="2800" dirty="0" smtClean="0"/>
              <a:t>companies hoping to trick you into giving them your information.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7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Pharming is a tactic that hackers and cybercriminals use to secretly redirect users to a different website from the one they think they are visiting. 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Ex: someone logs into their bank’s website and is redirected to a webpage that looks similar to the banks.</a:t>
            </a:r>
          </a:p>
          <a:p>
            <a:r>
              <a:rPr lang="en-US" dirty="0" smtClean="0"/>
              <a:t>Purpose is to seek out private information such as bank accounts and other financial services.</a:t>
            </a:r>
          </a:p>
          <a:p>
            <a:r>
              <a:rPr lang="en-US" dirty="0" smtClean="0"/>
              <a:t>If obtained, users can face severe financial repercussions.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94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27199"/>
            <a:ext cx="7482840" cy="4195763"/>
          </a:xfrm>
        </p:spPr>
        <p:txBody>
          <a:bodyPr>
            <a:normAutofit/>
          </a:bodyPr>
          <a:lstStyle/>
          <a:p>
            <a:r>
              <a:rPr lang="en-US" dirty="0" smtClean="0"/>
              <a:t>Pop-up messages can appear out of nowhere while a user surfs the web.</a:t>
            </a:r>
          </a:p>
          <a:p>
            <a:r>
              <a:rPr lang="en-US" dirty="0" smtClean="0"/>
              <a:t>Pop-ups are similar to advertisements, which are part of phishing schemes.</a:t>
            </a:r>
          </a:p>
          <a:p>
            <a:r>
              <a:rPr lang="en-US" dirty="0" smtClean="0"/>
              <a:t>They are sometimes used by software companies to display important  information or to perform specific tasks.</a:t>
            </a:r>
          </a:p>
          <a:p>
            <a:r>
              <a:rPr lang="en-US" dirty="0" smtClean="0"/>
              <a:t>If a Pop-up is trying to sell you something, it’s usually a bad idea to click on it!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211674"/>
            <a:ext cx="2762250" cy="2504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75" y="291387"/>
            <a:ext cx="3175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Students will:</a:t>
            </a:r>
          </a:p>
          <a:p>
            <a:r>
              <a:rPr lang="en-US" dirty="0" smtClean="0"/>
              <a:t>Become familiar with many types of malware</a:t>
            </a:r>
          </a:p>
          <a:p>
            <a:r>
              <a:rPr lang="en-US" dirty="0" smtClean="0"/>
              <a:t>Understand Trojan Horses, worms, spyware, and adware</a:t>
            </a:r>
          </a:p>
          <a:p>
            <a:r>
              <a:rPr lang="en-US" dirty="0" smtClean="0"/>
              <a:t>Learn about Spam</a:t>
            </a:r>
          </a:p>
          <a:p>
            <a:r>
              <a:rPr lang="en-US" dirty="0" smtClean="0"/>
              <a:t>Identify hacker techniques such as phishing, pharming, and using pop-ups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6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After an Attack?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43" y="3057113"/>
            <a:ext cx="2932757" cy="2932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4360" y="1819740"/>
            <a:ext cx="1020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Once computers become infected with malware, there are multiple dangers that a user must contend with.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Common symptoms after a malware attack:</a:t>
            </a:r>
          </a:p>
          <a:p>
            <a:pPr marL="13716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Computer </a:t>
            </a:r>
            <a:r>
              <a:rPr lang="en-US" sz="2400" dirty="0"/>
              <a:t>crashes</a:t>
            </a:r>
          </a:p>
          <a:p>
            <a:pPr marL="13716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Computer </a:t>
            </a:r>
            <a:r>
              <a:rPr lang="en-US" sz="2400" dirty="0"/>
              <a:t>slowdowns</a:t>
            </a:r>
          </a:p>
          <a:p>
            <a:pPr marL="1371600" indent="-457200">
              <a:buFont typeface="Courier New" panose="02070309020205020404" pitchFamily="49" charset="0"/>
              <a:buChar char="o"/>
            </a:pPr>
            <a:r>
              <a:rPr lang="en-US" sz="2400" dirty="0"/>
              <a:t>Corrupted files</a:t>
            </a:r>
          </a:p>
          <a:p>
            <a:pPr marL="1371600" indent="-457200">
              <a:buFont typeface="Courier New" panose="02070309020205020404" pitchFamily="49" charset="0"/>
              <a:buChar char="o"/>
            </a:pPr>
            <a:r>
              <a:rPr lang="en-US" sz="2400" dirty="0"/>
              <a:t>Frozen applications</a:t>
            </a:r>
          </a:p>
          <a:p>
            <a:pPr marL="1371600" indent="-457200">
              <a:buFont typeface="Courier New" panose="02070309020205020404" pitchFamily="49" charset="0"/>
              <a:buChar char="o"/>
            </a:pPr>
            <a:r>
              <a:rPr lang="en-US" sz="2400" dirty="0"/>
              <a:t>Stolen private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125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8041640" cy="447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If infected with any type of malware:</a:t>
            </a:r>
          </a:p>
          <a:p>
            <a:r>
              <a:rPr lang="en-US" dirty="0" smtClean="0"/>
              <a:t>Computer could be turned into a </a:t>
            </a:r>
            <a:r>
              <a:rPr lang="en-US" b="1" dirty="0" smtClean="0"/>
              <a:t>zombie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Z</a:t>
            </a:r>
            <a:r>
              <a:rPr lang="en-US" dirty="0" smtClean="0"/>
              <a:t>ombie computers are used to transmit malware to other computers without your knowledge.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bot</a:t>
            </a:r>
            <a:r>
              <a:rPr lang="en-US" dirty="0" smtClean="0"/>
              <a:t> is a program that automatically performs tasks on the Internet without your knowledge</a:t>
            </a:r>
          </a:p>
          <a:p>
            <a:r>
              <a:rPr lang="en-US" dirty="0" smtClean="0"/>
              <a:t>If your computer is used as a zombie, your computer is helping hackers and cybercriminals form a </a:t>
            </a:r>
            <a:r>
              <a:rPr lang="en-US" b="1" dirty="0" smtClean="0"/>
              <a:t>botnet.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A</a:t>
            </a:r>
            <a:r>
              <a:rPr lang="en-US" dirty="0" smtClean="0"/>
              <a:t> network including many computers that are infected.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0" b="10956"/>
          <a:stretch/>
        </p:blipFill>
        <p:spPr>
          <a:xfrm>
            <a:off x="8363437" y="1593858"/>
            <a:ext cx="3621998" cy="497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8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Fact!  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52660" cy="419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After hijacking White House computers in 1999, a 19-year-old hacker was sentenced to 15 months in federal prison, $36,240 in fines, and restricted computer use for at least three years.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1928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the Computer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06940" cy="4579621"/>
          </a:xfrm>
        </p:spPr>
        <p:txBody>
          <a:bodyPr>
            <a:normAutofit/>
          </a:bodyPr>
          <a:lstStyle/>
          <a:p>
            <a:r>
              <a:rPr lang="en-US" altLang="en-US" sz="2600" dirty="0"/>
              <a:t>Began in </a:t>
            </a:r>
            <a:r>
              <a:rPr lang="en-US" altLang="en-US" sz="2600" u="sng" dirty="0"/>
              <a:t>1949</a:t>
            </a:r>
            <a:r>
              <a:rPr lang="en-US" altLang="en-US" sz="2600" dirty="0"/>
              <a:t> when John Von Neumann wrote a paper called “Theory and Organization of Complicated Automata”</a:t>
            </a:r>
          </a:p>
          <a:p>
            <a:pPr lvl="1"/>
            <a:r>
              <a:rPr lang="en-US" altLang="en-US" sz="2600" dirty="0"/>
              <a:t>this paper assumed a computer program could self-replicate</a:t>
            </a:r>
          </a:p>
          <a:p>
            <a:pPr lvl="1"/>
            <a:r>
              <a:rPr lang="en-US" altLang="en-US" sz="2600" dirty="0"/>
              <a:t>this theory was later called “</a:t>
            </a:r>
            <a:r>
              <a:rPr lang="en-US" altLang="en-US" sz="2600" u="sng" dirty="0"/>
              <a:t>Core Wars</a:t>
            </a:r>
            <a:r>
              <a:rPr lang="en-US" altLang="en-US" sz="2600" dirty="0" smtClean="0"/>
              <a:t>”</a:t>
            </a:r>
          </a:p>
          <a:p>
            <a:r>
              <a:rPr lang="en-US" altLang="en-US" sz="2600" dirty="0"/>
              <a:t>Became a reality in 1982 when the first virus called the “</a:t>
            </a:r>
            <a:r>
              <a:rPr lang="en-US" altLang="en-US" sz="2600" u="sng" dirty="0"/>
              <a:t>Elk Cloner</a:t>
            </a:r>
            <a:r>
              <a:rPr lang="en-US" altLang="en-US" sz="2600" dirty="0"/>
              <a:t>” was created by Rich </a:t>
            </a:r>
            <a:r>
              <a:rPr lang="en-US" altLang="en-US" sz="2600" dirty="0" err="1"/>
              <a:t>Skrenta</a:t>
            </a:r>
            <a:endParaRPr lang="en-US" altLang="en-US" sz="2600" dirty="0"/>
          </a:p>
          <a:p>
            <a:pPr lvl="1"/>
            <a:r>
              <a:rPr lang="en-US" altLang="en-US" sz="2600" dirty="0"/>
              <a:t>The virus created by </a:t>
            </a:r>
            <a:r>
              <a:rPr lang="en-US" altLang="en-US" sz="2600" dirty="0" err="1"/>
              <a:t>Skrenta</a:t>
            </a:r>
            <a:r>
              <a:rPr lang="en-US" altLang="en-US" sz="2600" dirty="0"/>
              <a:t> was created as a </a:t>
            </a:r>
            <a:r>
              <a:rPr lang="en-US" altLang="en-US" sz="2600" u="sng" dirty="0"/>
              <a:t>prank</a:t>
            </a:r>
            <a:r>
              <a:rPr lang="en-US" altLang="en-US" sz="2600" dirty="0"/>
              <a:t> on his friends. He modified floppy disks containing games or software which were swapped within his group of friends. Instead of running the software or game the disk displayed taunting messages.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5735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the Computer Virus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06940" cy="457962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Viruses progressed </a:t>
            </a:r>
            <a:r>
              <a:rPr lang="en-US" sz="2600" dirty="0"/>
              <a:t>in the 80’s and 90’s, when hackers developed new ways to </a:t>
            </a:r>
            <a:r>
              <a:rPr lang="en-US" sz="2600" u="sng" dirty="0"/>
              <a:t>steal</a:t>
            </a:r>
            <a:r>
              <a:rPr lang="en-US" sz="2600" dirty="0"/>
              <a:t> information and inhibit regular computer use</a:t>
            </a:r>
          </a:p>
          <a:p>
            <a:pPr marL="0" indent="0">
              <a:buNone/>
            </a:pPr>
            <a:r>
              <a:rPr lang="en-US" altLang="en-US" sz="2600" b="1" dirty="0"/>
              <a:t>The ‘Elk Cloner’ Virus</a:t>
            </a:r>
            <a:r>
              <a:rPr lang="en-US" altLang="en-US" sz="2600" b="1" dirty="0" smtClean="0"/>
              <a:t>:</a:t>
            </a:r>
            <a:endParaRPr lang="en-US" altLang="en-US" sz="2600" dirty="0" smtClean="0"/>
          </a:p>
          <a:p>
            <a:r>
              <a:rPr lang="en-US" altLang="en-US" sz="2400" dirty="0" smtClean="0"/>
              <a:t>Was </a:t>
            </a:r>
            <a:r>
              <a:rPr lang="en-US" altLang="en-US" sz="2400" dirty="0"/>
              <a:t>created as what is now known as a </a:t>
            </a:r>
            <a:r>
              <a:rPr lang="en-US" altLang="en-US" sz="2400" u="sng" dirty="0"/>
              <a:t>boot</a:t>
            </a:r>
            <a:r>
              <a:rPr lang="en-US" altLang="en-US" sz="2400" dirty="0"/>
              <a:t> sector virus</a:t>
            </a:r>
          </a:p>
          <a:p>
            <a:pPr lvl="1"/>
            <a:r>
              <a:rPr lang="en-US" altLang="en-US" dirty="0"/>
              <a:t>a copy of the virus is downloaded off of a disk when the computer is booted up</a:t>
            </a:r>
          </a:p>
          <a:p>
            <a:pPr lvl="1"/>
            <a:r>
              <a:rPr lang="en-US" altLang="en-US" dirty="0"/>
              <a:t>then when someone else inserts a disk into the computer, the virus is downloaded to the new disk </a:t>
            </a:r>
          </a:p>
          <a:p>
            <a:r>
              <a:rPr lang="en-US" altLang="en-US" sz="2400" dirty="0"/>
              <a:t>Began as an innocent prank </a:t>
            </a:r>
          </a:p>
          <a:p>
            <a:pPr lvl="1"/>
            <a:r>
              <a:rPr lang="en-US" altLang="en-US" dirty="0"/>
              <a:t>however this prank </a:t>
            </a:r>
            <a:r>
              <a:rPr lang="en-US" altLang="en-US" u="sng" dirty="0"/>
              <a:t>opened</a:t>
            </a:r>
            <a:r>
              <a:rPr lang="en-US" altLang="en-US" dirty="0"/>
              <a:t> the door for numerous, harmful viruses to be </a:t>
            </a:r>
            <a:r>
              <a:rPr lang="en-US" altLang="en-US" dirty="0" smtClean="0"/>
              <a:t>created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68861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the Computer Virus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06940" cy="457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b="1" dirty="0" smtClean="0"/>
              <a:t>The ‘Brain’:</a:t>
            </a:r>
            <a:endParaRPr lang="en-US" altLang="en-US" sz="2600" dirty="0" smtClean="0"/>
          </a:p>
          <a:p>
            <a:r>
              <a:rPr lang="en-US" altLang="en-US" sz="2400" dirty="0"/>
              <a:t>C</a:t>
            </a:r>
            <a:r>
              <a:rPr lang="en-US" altLang="en-US" sz="2400" dirty="0" smtClean="0"/>
              <a:t>reated </a:t>
            </a:r>
            <a:r>
              <a:rPr lang="en-US" altLang="en-US" sz="2400" dirty="0"/>
              <a:t>in 1986 i</a:t>
            </a:r>
            <a:r>
              <a:rPr lang="en-US" altLang="en-US" sz="2400" dirty="0" smtClean="0"/>
              <a:t>n </a:t>
            </a:r>
            <a:r>
              <a:rPr lang="en-US" altLang="en-US" sz="2400" dirty="0"/>
              <a:t>Pakistan by brothers </a:t>
            </a:r>
            <a:r>
              <a:rPr lang="en-US" altLang="en-US" sz="2400" dirty="0" err="1"/>
              <a:t>Basit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Amjad</a:t>
            </a:r>
            <a:r>
              <a:rPr lang="en-US" altLang="en-US" sz="2400" dirty="0"/>
              <a:t> and Farooq </a:t>
            </a:r>
            <a:r>
              <a:rPr lang="en-US" altLang="en-US" sz="2400" dirty="0" err="1"/>
              <a:t>Alvi</a:t>
            </a:r>
            <a:endParaRPr lang="en-US" altLang="en-US" sz="2400" dirty="0"/>
          </a:p>
          <a:p>
            <a:r>
              <a:rPr lang="en-US" altLang="en-US" sz="2400" dirty="0" smtClean="0"/>
              <a:t>This </a:t>
            </a:r>
            <a:r>
              <a:rPr lang="en-US" altLang="en-US" sz="2400" dirty="0"/>
              <a:t>was a boot sector virus and technically the first stealth </a:t>
            </a:r>
            <a:r>
              <a:rPr lang="en-US" altLang="en-US" sz="2400" dirty="0" smtClean="0"/>
              <a:t>virus</a:t>
            </a:r>
          </a:p>
          <a:p>
            <a:pPr lvl="1"/>
            <a:r>
              <a:rPr lang="en-US" altLang="en-US" b="1" dirty="0"/>
              <a:t>Stealth Virus: </a:t>
            </a:r>
            <a:r>
              <a:rPr lang="en-US" altLang="en-US" dirty="0"/>
              <a:t>a virus in which if anyone attempts to </a:t>
            </a:r>
            <a:r>
              <a:rPr lang="en-US" altLang="en-US" u="sng" dirty="0"/>
              <a:t>view</a:t>
            </a:r>
            <a:r>
              <a:rPr lang="en-US" altLang="en-US" dirty="0"/>
              <a:t> an infected sector, the virus will replace it with the clean, </a:t>
            </a:r>
            <a:r>
              <a:rPr lang="en-US" altLang="en-US" u="sng" dirty="0"/>
              <a:t>original</a:t>
            </a:r>
            <a:r>
              <a:rPr lang="en-US" altLang="en-US" dirty="0"/>
              <a:t> version of the sector</a:t>
            </a:r>
            <a:r>
              <a:rPr lang="en-US" altLang="en-US" b="1" dirty="0"/>
              <a:t>  </a:t>
            </a:r>
            <a:endParaRPr lang="en-US" altLang="en-US" dirty="0"/>
          </a:p>
          <a:p>
            <a:pPr lvl="1"/>
            <a:r>
              <a:rPr lang="en-US" altLang="en-US" b="1" dirty="0"/>
              <a:t>Boot Sector Virus</a:t>
            </a:r>
            <a:r>
              <a:rPr lang="en-US" altLang="en-US" dirty="0"/>
              <a:t>: a virus which copies itself onto a computer off of a </a:t>
            </a:r>
            <a:r>
              <a:rPr lang="en-US" altLang="en-US" u="sng" dirty="0"/>
              <a:t>disk</a:t>
            </a:r>
            <a:r>
              <a:rPr lang="en-US" altLang="en-US" dirty="0"/>
              <a:t> when the computer is booted up; then when someone else inserts a disk into the computer, the virus is </a:t>
            </a:r>
            <a:r>
              <a:rPr lang="en-US" altLang="en-US" u="sng" dirty="0"/>
              <a:t>downloaded</a:t>
            </a:r>
            <a:r>
              <a:rPr lang="en-US" altLang="en-US" dirty="0"/>
              <a:t> to the new </a:t>
            </a:r>
            <a:r>
              <a:rPr lang="en-US" altLang="en-US" dirty="0" smtClean="0"/>
              <a:t>disk.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154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0"/>
            <a:ext cx="10454640" cy="1600199"/>
          </a:xfrm>
        </p:spPr>
        <p:txBody>
          <a:bodyPr/>
          <a:lstStyle/>
          <a:p>
            <a:r>
              <a:rPr lang="en-US" dirty="0" smtClean="0"/>
              <a:t>The History of the Computer Virus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06940" cy="457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600" b="1" dirty="0" smtClean="0"/>
              <a:t>The ‘Vienna Virus’:</a:t>
            </a:r>
            <a:endParaRPr lang="en-US" altLang="en-US" sz="2600" dirty="0" smtClean="0"/>
          </a:p>
          <a:p>
            <a:r>
              <a:rPr lang="en-US" sz="2600" dirty="0" smtClean="0"/>
              <a:t>Developed </a:t>
            </a:r>
            <a:r>
              <a:rPr lang="en-US" sz="2600" dirty="0"/>
              <a:t>by </a:t>
            </a:r>
            <a:r>
              <a:rPr lang="en-US" sz="2600" u="sng" dirty="0"/>
              <a:t>hackers</a:t>
            </a:r>
            <a:r>
              <a:rPr lang="en-US" sz="2600" dirty="0"/>
              <a:t> experimenting with other ideas of viruses and then building on them </a:t>
            </a:r>
          </a:p>
          <a:p>
            <a:pPr lvl="1">
              <a:defRPr/>
            </a:pPr>
            <a:r>
              <a:rPr lang="en-US" dirty="0" smtClean="0"/>
              <a:t>The Vienna Virus </a:t>
            </a:r>
            <a:r>
              <a:rPr lang="en-US" dirty="0"/>
              <a:t>was picked apart by </a:t>
            </a:r>
            <a:r>
              <a:rPr lang="en-US" u="sng" dirty="0"/>
              <a:t>Ralph</a:t>
            </a:r>
            <a:r>
              <a:rPr lang="en-US" dirty="0"/>
              <a:t> </a:t>
            </a:r>
            <a:r>
              <a:rPr lang="en-US" u="sng" dirty="0" smtClean="0"/>
              <a:t>Burger</a:t>
            </a:r>
            <a:r>
              <a:rPr lang="en-US" dirty="0" smtClean="0"/>
              <a:t> who wrote </a:t>
            </a:r>
            <a:r>
              <a:rPr lang="en-US" dirty="0"/>
              <a:t>a book called </a:t>
            </a:r>
            <a:r>
              <a:rPr lang="en-US" u="sng" dirty="0"/>
              <a:t>Computer Viruses: A High Tech Disease </a:t>
            </a:r>
            <a:endParaRPr lang="en-US" dirty="0"/>
          </a:p>
          <a:p>
            <a:pPr lvl="1"/>
            <a:r>
              <a:rPr lang="en-US" altLang="en-US" dirty="0" smtClean="0"/>
              <a:t>The book explained </a:t>
            </a:r>
            <a:r>
              <a:rPr lang="en-US" altLang="en-US" dirty="0"/>
              <a:t>the process of creating a virus </a:t>
            </a:r>
          </a:p>
          <a:p>
            <a:pPr lvl="1"/>
            <a:r>
              <a:rPr lang="en-US" altLang="en-US" dirty="0"/>
              <a:t>Was widely publicized</a:t>
            </a:r>
          </a:p>
          <a:p>
            <a:pPr lvl="1"/>
            <a:r>
              <a:rPr lang="en-US" altLang="en-US" dirty="0"/>
              <a:t>Made computer viruses popular, and hackers began widely creating and distributing </a:t>
            </a:r>
            <a:r>
              <a:rPr lang="en-US" altLang="en-US" dirty="0" smtClean="0"/>
              <a:t>viruses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9811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the Computer 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06940" cy="45796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smtClean="0"/>
              <a:t>Computer Worms Begin </a:t>
            </a:r>
            <a:r>
              <a:rPr lang="en-US" sz="2600" dirty="0"/>
              <a:t>with the idea of computer </a:t>
            </a:r>
            <a:r>
              <a:rPr lang="en-US" sz="2600" u="sng" dirty="0"/>
              <a:t>viruses</a:t>
            </a:r>
          </a:p>
          <a:p>
            <a:pPr>
              <a:defRPr/>
            </a:pPr>
            <a:r>
              <a:rPr lang="en-US" sz="2600" dirty="0"/>
              <a:t>Made its first significant stride around 1980 when researchers at Xerox Palo Alto Research center developed the first worm for </a:t>
            </a:r>
            <a:r>
              <a:rPr lang="en-US" sz="2600" u="sng" dirty="0"/>
              <a:t>experimental</a:t>
            </a:r>
            <a:r>
              <a:rPr lang="en-US" sz="2600" dirty="0"/>
              <a:t> research</a:t>
            </a:r>
          </a:p>
          <a:p>
            <a:pPr lvl="1">
              <a:defRPr/>
            </a:pPr>
            <a:r>
              <a:rPr lang="en-US" sz="2600" dirty="0"/>
              <a:t>this worm was developed to handle mail, administer diagnostics and execute other functions</a:t>
            </a:r>
          </a:p>
          <a:p>
            <a:pPr lvl="1">
              <a:defRPr/>
            </a:pPr>
            <a:r>
              <a:rPr lang="en-US" sz="2600" dirty="0"/>
              <a:t>was created </a:t>
            </a:r>
            <a:r>
              <a:rPr lang="en-US" sz="2600" u="sng" dirty="0"/>
              <a:t>without</a:t>
            </a:r>
            <a:r>
              <a:rPr lang="en-US" sz="2600" dirty="0"/>
              <a:t> malicious </a:t>
            </a:r>
            <a:r>
              <a:rPr lang="en-US" sz="2600" dirty="0" smtClean="0"/>
              <a:t>intentions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53451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the Computer Worm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06940" cy="4579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600" b="1" dirty="0" smtClean="0"/>
              <a:t>The ‘Morris Worm’:</a:t>
            </a:r>
            <a:endParaRPr lang="en-US" altLang="en-US" sz="2600" dirty="0" smtClean="0"/>
          </a:p>
          <a:p>
            <a:r>
              <a:rPr lang="en-US" altLang="en-US" sz="2600" dirty="0"/>
              <a:t>C</a:t>
            </a:r>
            <a:r>
              <a:rPr lang="en-US" altLang="en-US" sz="2600" dirty="0" smtClean="0"/>
              <a:t>reated </a:t>
            </a:r>
            <a:r>
              <a:rPr lang="en-US" altLang="en-US" sz="2600" dirty="0"/>
              <a:t>by Robert Morris in </a:t>
            </a:r>
            <a:r>
              <a:rPr lang="en-US" altLang="en-US" sz="2600" u="sng" dirty="0"/>
              <a:t>1988</a:t>
            </a:r>
          </a:p>
          <a:p>
            <a:r>
              <a:rPr lang="en-US" altLang="en-US" sz="2400" dirty="0"/>
              <a:t>T</a:t>
            </a:r>
            <a:r>
              <a:rPr lang="en-US" altLang="en-US" sz="2400" dirty="0" smtClean="0"/>
              <a:t>he </a:t>
            </a:r>
            <a:r>
              <a:rPr lang="en-US" altLang="en-US" sz="2400" dirty="0"/>
              <a:t>first worm </a:t>
            </a:r>
            <a:r>
              <a:rPr lang="en-US" altLang="en-US" sz="2400" dirty="0" smtClean="0"/>
              <a:t>distributed </a:t>
            </a:r>
            <a:r>
              <a:rPr lang="en-US" altLang="en-US" sz="2400" dirty="0"/>
              <a:t>over a network </a:t>
            </a:r>
            <a:r>
              <a:rPr lang="en-US" altLang="en-US" sz="2400" dirty="0" smtClean="0"/>
              <a:t>without the users </a:t>
            </a:r>
            <a:r>
              <a:rPr lang="en-US" altLang="en-US" sz="2400" dirty="0"/>
              <a:t>being </a:t>
            </a:r>
            <a:r>
              <a:rPr lang="en-US" altLang="en-US" sz="2400" dirty="0" smtClean="0"/>
              <a:t>aware</a:t>
            </a:r>
            <a:endParaRPr lang="en-US" altLang="en-US" sz="2400" dirty="0"/>
          </a:p>
          <a:p>
            <a:r>
              <a:rPr lang="en-US" altLang="en-US" sz="2400" dirty="0"/>
              <a:t>D</a:t>
            </a:r>
            <a:r>
              <a:rPr lang="en-US" altLang="en-US" sz="2400" dirty="0" smtClean="0"/>
              <a:t>esigned </a:t>
            </a:r>
            <a:r>
              <a:rPr lang="en-US" altLang="en-US" sz="2400" dirty="0"/>
              <a:t>for experimental </a:t>
            </a:r>
            <a:r>
              <a:rPr lang="en-US" altLang="en-US" sz="2400" dirty="0" smtClean="0"/>
              <a:t>purposes, &amp; </a:t>
            </a:r>
            <a:r>
              <a:rPr lang="en-US" altLang="en-US" sz="2400" dirty="0"/>
              <a:t>w</a:t>
            </a:r>
            <a:r>
              <a:rPr lang="en-US" altLang="en-US" sz="2400" dirty="0" smtClean="0"/>
              <a:t>as </a:t>
            </a:r>
            <a:r>
              <a:rPr lang="en-US" altLang="en-US" sz="2400" dirty="0"/>
              <a:t>released onto a network to remain present without </a:t>
            </a:r>
            <a:r>
              <a:rPr lang="en-US" altLang="en-US" sz="2400" u="sng" dirty="0"/>
              <a:t>negatively</a:t>
            </a:r>
            <a:r>
              <a:rPr lang="en-US" altLang="en-US" sz="2400" dirty="0"/>
              <a:t> affecting the </a:t>
            </a:r>
            <a:r>
              <a:rPr lang="en-US" altLang="en-US" sz="2400" dirty="0" smtClean="0"/>
              <a:t>network.</a:t>
            </a:r>
          </a:p>
          <a:p>
            <a:r>
              <a:rPr lang="en-US" altLang="en-US" sz="2400" dirty="0"/>
              <a:t>Began clogging the network</a:t>
            </a:r>
          </a:p>
          <a:p>
            <a:r>
              <a:rPr lang="en-US" altLang="en-US" sz="2400" dirty="0" smtClean="0"/>
              <a:t>Affected approx. </a:t>
            </a:r>
            <a:r>
              <a:rPr lang="en-US" altLang="en-US" sz="2400" dirty="0"/>
              <a:t>6,000 servers and caused between $10 </a:t>
            </a:r>
            <a:r>
              <a:rPr lang="en-US" altLang="en-US" sz="2400" u="sng" dirty="0"/>
              <a:t>million</a:t>
            </a:r>
            <a:r>
              <a:rPr lang="en-US" altLang="en-US" sz="2400" dirty="0"/>
              <a:t> to $100 million dollars worth of </a:t>
            </a:r>
            <a:r>
              <a:rPr lang="en-US" altLang="en-US" sz="2400" dirty="0" smtClean="0"/>
              <a:t>damage</a:t>
            </a:r>
          </a:p>
          <a:p>
            <a:pPr lvl="1"/>
            <a:r>
              <a:rPr lang="en-US" altLang="en-US" dirty="0"/>
              <a:t>Robert Morris went on trial and was </a:t>
            </a:r>
            <a:r>
              <a:rPr lang="en-US" altLang="en-US" u="sng" dirty="0"/>
              <a:t>convicted</a:t>
            </a:r>
            <a:r>
              <a:rPr lang="en-US" altLang="en-US" dirty="0"/>
              <a:t> (probation &amp; fine)</a:t>
            </a:r>
          </a:p>
          <a:p>
            <a:pPr lvl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5616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Viruses &amp; Worms –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06940" cy="4441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Important Viruses &amp; Worms in </a:t>
            </a:r>
            <a:r>
              <a:rPr lang="en-US" sz="2600" b="1" dirty="0" smtClean="0"/>
              <a:t>History (starting in 1993)</a:t>
            </a:r>
            <a:endParaRPr lang="en-US" altLang="en-US" sz="2600" dirty="0" smtClean="0"/>
          </a:p>
          <a:p>
            <a:pPr>
              <a:tabLst>
                <a:tab pos="1371600" algn="l"/>
              </a:tabLst>
              <a:defRPr/>
            </a:pPr>
            <a:r>
              <a:rPr lang="en-US" sz="2300" dirty="0"/>
              <a:t>1993 – The “</a:t>
            </a:r>
            <a:r>
              <a:rPr lang="en-US" sz="2300" dirty="0" err="1"/>
              <a:t>SatanBug</a:t>
            </a:r>
            <a:r>
              <a:rPr lang="en-US" sz="2300" dirty="0"/>
              <a:t>” was created </a:t>
            </a:r>
            <a:r>
              <a:rPr lang="en-US" sz="2300" dirty="0" smtClean="0"/>
              <a:t>and was devastating to many </a:t>
            </a:r>
            <a:r>
              <a:rPr lang="en-US" sz="2300" dirty="0" smtClean="0"/>
              <a:t>computers</a:t>
            </a:r>
            <a:endParaRPr lang="en-US" sz="2300" dirty="0"/>
          </a:p>
          <a:p>
            <a:pPr lvl="3">
              <a:defRPr/>
            </a:pPr>
            <a:r>
              <a:rPr lang="en-US" sz="2300" dirty="0"/>
              <a:t>the FBI investigated and discovered the creator was a child </a:t>
            </a:r>
          </a:p>
          <a:p>
            <a:pPr>
              <a:tabLst>
                <a:tab pos="1371600" algn="l"/>
              </a:tabLst>
              <a:defRPr/>
            </a:pPr>
            <a:r>
              <a:rPr lang="en-US" sz="2300" dirty="0"/>
              <a:t>1996 – The “Concept Virus” </a:t>
            </a:r>
            <a:r>
              <a:rPr lang="en-US" sz="2300" dirty="0" smtClean="0"/>
              <a:t>was released </a:t>
            </a:r>
            <a:r>
              <a:rPr lang="en-US" sz="2300" dirty="0" smtClean="0"/>
              <a:t>and</a:t>
            </a:r>
            <a:r>
              <a:rPr lang="en-US" sz="2300" dirty="0" smtClean="0"/>
              <a:t> </a:t>
            </a:r>
            <a:r>
              <a:rPr lang="en-US" sz="2300" dirty="0" smtClean="0"/>
              <a:t>devastated </a:t>
            </a:r>
            <a:r>
              <a:rPr lang="en-US" sz="2300" dirty="0"/>
              <a:t>the computer world</a:t>
            </a:r>
          </a:p>
          <a:p>
            <a:pPr lvl="3">
              <a:defRPr/>
            </a:pPr>
            <a:r>
              <a:rPr lang="en-US" sz="2300" dirty="0"/>
              <a:t>first virus widely affecting Word® documents</a:t>
            </a:r>
          </a:p>
          <a:p>
            <a:pPr>
              <a:defRPr/>
            </a:pPr>
            <a:r>
              <a:rPr lang="en-US" sz="2300" dirty="0"/>
              <a:t>1999 – The “Melissa Worm” was released</a:t>
            </a:r>
          </a:p>
          <a:p>
            <a:pPr lvl="3">
              <a:defRPr/>
            </a:pPr>
            <a:r>
              <a:rPr lang="en-US" sz="2300" dirty="0"/>
              <a:t>this macro devastated many commercial organizations because of their high usage of Word® and Excel®</a:t>
            </a:r>
          </a:p>
          <a:p>
            <a:pPr>
              <a:defRPr/>
            </a:pPr>
            <a:r>
              <a:rPr lang="en-US" sz="2300" dirty="0"/>
              <a:t>2001 – “Code Red” worm was discovered</a:t>
            </a:r>
          </a:p>
          <a:p>
            <a:pPr lvl="3">
              <a:defRPr/>
            </a:pPr>
            <a:r>
              <a:rPr lang="en-US" sz="2300" dirty="0"/>
              <a:t>provided control of the Web server to anyone who knew the security had been compromised</a:t>
            </a:r>
          </a:p>
        </p:txBody>
      </p:sp>
    </p:spTree>
    <p:extLst>
      <p:ext uri="{BB962C8B-B14F-4D97-AF65-F5344CB8AC3E}">
        <p14:creationId xmlns:p14="http://schemas.microsoft.com/office/powerpoint/2010/main" val="4909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Hackers and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39900"/>
            <a:ext cx="9845040" cy="4610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Computer Threats</a:t>
            </a:r>
          </a:p>
          <a:p>
            <a:r>
              <a:rPr lang="en-US" sz="2600" dirty="0" smtClean="0"/>
              <a:t>Breaches of security causing harm to a computer</a:t>
            </a:r>
          </a:p>
          <a:p>
            <a:r>
              <a:rPr lang="en-US" sz="2600" dirty="0" smtClean="0"/>
              <a:t>Once a computer is breached, its software and files can be corrupted, while personal information stolen and used for criminal gain.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b="1" dirty="0" smtClean="0"/>
              <a:t>Hackers/Cybercriminals</a:t>
            </a:r>
          </a:p>
          <a:p>
            <a:r>
              <a:rPr lang="en-US" sz="2600" dirty="0" smtClean="0"/>
              <a:t>People who “hack” or break into computer systems</a:t>
            </a:r>
          </a:p>
          <a:p>
            <a:r>
              <a:rPr lang="en-US" sz="2600" dirty="0" smtClean="0"/>
              <a:t>Use unauthorized means to break into computers - typically by stealing personal information</a:t>
            </a:r>
          </a:p>
          <a:p>
            <a:r>
              <a:rPr lang="en-US" sz="2600" dirty="0" smtClean="0"/>
              <a:t>Cybercriminals are hackers that commit financial crimes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52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Against Computer Viruses &amp;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06940" cy="45796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 smtClean="0"/>
              <a:t>Laws exist at </a:t>
            </a:r>
            <a:r>
              <a:rPr lang="en-US" sz="2600" dirty="0"/>
              <a:t>both the state and federal level</a:t>
            </a:r>
          </a:p>
          <a:p>
            <a:pPr lvl="1">
              <a:defRPr/>
            </a:pPr>
            <a:r>
              <a:rPr lang="en-US" dirty="0"/>
              <a:t>meaning a hacker can be </a:t>
            </a:r>
            <a:r>
              <a:rPr lang="en-US" u="sng" dirty="0"/>
              <a:t>prosecuted</a:t>
            </a:r>
            <a:r>
              <a:rPr lang="en-US" dirty="0"/>
              <a:t> at the state level if the virus did not leave the state or at the federal level if it crossed state boundaries</a:t>
            </a:r>
          </a:p>
          <a:p>
            <a:pPr lvl="1"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U.S. </a:t>
            </a:r>
            <a:r>
              <a:rPr lang="en-US" u="sng" dirty="0"/>
              <a:t>Secret Service</a:t>
            </a:r>
            <a:r>
              <a:rPr lang="en-US" dirty="0"/>
              <a:t> will </a:t>
            </a:r>
            <a:r>
              <a:rPr lang="en-US" dirty="0" smtClean="0"/>
              <a:t>investigate if case goes to the federal level</a:t>
            </a:r>
            <a:endParaRPr lang="en-US" dirty="0"/>
          </a:p>
          <a:p>
            <a:pPr>
              <a:defRPr/>
            </a:pPr>
            <a:r>
              <a:rPr lang="en-US" sz="2600" dirty="0"/>
              <a:t>U</a:t>
            </a:r>
            <a:r>
              <a:rPr lang="en-US" sz="2600" dirty="0" smtClean="0"/>
              <a:t>sually </a:t>
            </a:r>
            <a:r>
              <a:rPr lang="en-US" sz="2600" dirty="0"/>
              <a:t>considered a </a:t>
            </a:r>
            <a:r>
              <a:rPr lang="en-US" sz="2600" u="sng" dirty="0"/>
              <a:t>felony</a:t>
            </a:r>
          </a:p>
          <a:p>
            <a:pPr>
              <a:defRPr/>
            </a:pPr>
            <a:r>
              <a:rPr lang="en-US" sz="2600" dirty="0"/>
              <a:t>Began in </a:t>
            </a:r>
            <a:r>
              <a:rPr lang="en-US" sz="2600" u="sng" dirty="0"/>
              <a:t>1986</a:t>
            </a:r>
            <a:r>
              <a:rPr lang="en-US" sz="2600" dirty="0"/>
              <a:t> with the Computer Fraud and Abuse Act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punishment varies depending on:</a:t>
            </a:r>
          </a:p>
          <a:p>
            <a:pPr lvl="2">
              <a:defRPr/>
            </a:pPr>
            <a:r>
              <a:rPr lang="en-US" sz="2400" dirty="0"/>
              <a:t>the amount of </a:t>
            </a:r>
            <a:r>
              <a:rPr lang="en-US" sz="2400" u="sng" dirty="0"/>
              <a:t>damage</a:t>
            </a:r>
            <a:r>
              <a:rPr lang="en-US" sz="2400" dirty="0"/>
              <a:t> caused by the </a:t>
            </a:r>
            <a:r>
              <a:rPr lang="en-US" sz="2400" dirty="0" smtClean="0"/>
              <a:t>worm, if </a:t>
            </a:r>
            <a:r>
              <a:rPr lang="en-US" sz="2400" dirty="0"/>
              <a:t>the amount of damage caused was </a:t>
            </a:r>
            <a:r>
              <a:rPr lang="en-US" sz="2400" dirty="0" smtClean="0"/>
              <a:t>intentional, if the worm or virus was created for commercial advantage or personal </a:t>
            </a:r>
            <a:r>
              <a:rPr lang="en-US" sz="2400" u="sng" dirty="0" smtClean="0"/>
              <a:t>financial</a:t>
            </a:r>
            <a:r>
              <a:rPr lang="en-US" sz="2400" dirty="0" smtClean="0"/>
              <a:t> gain</a:t>
            </a:r>
          </a:p>
          <a:p>
            <a:pPr lvl="1">
              <a:defRPr/>
            </a:pPr>
            <a:r>
              <a:rPr lang="en-US" dirty="0" smtClean="0"/>
              <a:t>Punishment is imprisonment </a:t>
            </a:r>
            <a:r>
              <a:rPr lang="en-US" dirty="0"/>
              <a:t>for up to  20 years and/or a </a:t>
            </a:r>
            <a:r>
              <a:rPr lang="en-US" dirty="0" smtClean="0"/>
              <a:t>fine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23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Against Computer Viruses &amp;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981199"/>
            <a:ext cx="9806940" cy="4579621"/>
          </a:xfrm>
        </p:spPr>
        <p:txBody>
          <a:bodyPr>
            <a:noAutofit/>
          </a:bodyPr>
          <a:lstStyle/>
          <a:p>
            <a:r>
              <a:rPr lang="en-US" altLang="en-US" sz="2600" dirty="0" smtClean="0"/>
              <a:t>Computer Fraud and Abuse Act was </a:t>
            </a:r>
            <a:r>
              <a:rPr lang="en-US" altLang="en-US" sz="2600" u="sng" dirty="0"/>
              <a:t>amended</a:t>
            </a:r>
            <a:r>
              <a:rPr lang="en-US" altLang="en-US" sz="2600" dirty="0"/>
              <a:t> in 1994 and 1996</a:t>
            </a:r>
          </a:p>
          <a:p>
            <a:pPr lvl="1"/>
            <a:r>
              <a:rPr lang="en-US" altLang="en-US" dirty="0"/>
              <a:t>it was amended because of:</a:t>
            </a:r>
          </a:p>
          <a:p>
            <a:pPr lvl="2"/>
            <a:r>
              <a:rPr lang="en-US" altLang="en-US" sz="2400" u="sng" dirty="0"/>
              <a:t>innovative</a:t>
            </a:r>
            <a:r>
              <a:rPr lang="en-US" altLang="en-US" sz="2400" dirty="0"/>
              <a:t> worms and viruses </a:t>
            </a:r>
          </a:p>
          <a:p>
            <a:pPr lvl="2"/>
            <a:r>
              <a:rPr lang="en-US" altLang="en-US" sz="2400" dirty="0"/>
              <a:t>clarification issues</a:t>
            </a:r>
          </a:p>
          <a:p>
            <a:pPr lvl="1"/>
            <a:r>
              <a:rPr lang="en-US" altLang="en-US" dirty="0"/>
              <a:t>the fines and punishments remained the </a:t>
            </a:r>
            <a:r>
              <a:rPr lang="en-US" altLang="en-US" u="sng" dirty="0" smtClean="0"/>
              <a:t>same</a:t>
            </a:r>
          </a:p>
          <a:p>
            <a:pPr>
              <a:defRPr/>
            </a:pPr>
            <a:r>
              <a:rPr lang="en-US" sz="2600" dirty="0" smtClean="0"/>
              <a:t>Clarification Issues arose </a:t>
            </a:r>
            <a:r>
              <a:rPr lang="en-US" sz="2600" dirty="0"/>
              <a:t>from </a:t>
            </a:r>
            <a:r>
              <a:rPr lang="en-US" sz="2600" u="sng" dirty="0"/>
              <a:t>distinguishing</a:t>
            </a:r>
            <a:r>
              <a:rPr lang="en-US" sz="2600" dirty="0"/>
              <a:t> whether something was a worm, virus or Trojan horse</a:t>
            </a:r>
          </a:p>
          <a:p>
            <a:pPr lvl="1">
              <a:defRPr/>
            </a:pPr>
            <a:r>
              <a:rPr lang="en-US" dirty="0"/>
              <a:t>the legislation was amended so all of the above would fall under the following </a:t>
            </a:r>
            <a:r>
              <a:rPr lang="en-US" dirty="0" smtClean="0"/>
              <a:t>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6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Hackers and Threats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39900"/>
            <a:ext cx="9845040" cy="4610099"/>
          </a:xfrm>
        </p:spPr>
        <p:txBody>
          <a:bodyPr>
            <a:normAutofit/>
          </a:bodyPr>
          <a:lstStyle/>
          <a:p>
            <a:r>
              <a:rPr lang="en-US" dirty="0" smtClean="0"/>
              <a:t>Hackers and cybercriminals are not the only threats that can inflict damage to computer systems.  The following malware causes just as much damage:</a:t>
            </a:r>
          </a:p>
          <a:p>
            <a:pPr marL="1371600" indent="-520700">
              <a:buFont typeface="Courier New" panose="02070309020205020404" pitchFamily="49" charset="0"/>
              <a:buChar char="o"/>
            </a:pPr>
            <a:r>
              <a:rPr lang="en-US" sz="2400" dirty="0" smtClean="0"/>
              <a:t>Viruses</a:t>
            </a:r>
          </a:p>
          <a:p>
            <a:pPr marL="1371600" indent="-520700">
              <a:buFont typeface="Courier New" panose="02070309020205020404" pitchFamily="49" charset="0"/>
              <a:buChar char="o"/>
            </a:pPr>
            <a:r>
              <a:rPr lang="en-US" sz="2400" dirty="0" smtClean="0"/>
              <a:t>Trojan horses</a:t>
            </a:r>
          </a:p>
          <a:p>
            <a:pPr marL="1371600" indent="-520700">
              <a:buFont typeface="Courier New" panose="02070309020205020404" pitchFamily="49" charset="0"/>
              <a:buChar char="o"/>
            </a:pPr>
            <a:r>
              <a:rPr lang="en-US" sz="2400" dirty="0" smtClean="0"/>
              <a:t>Worms</a:t>
            </a:r>
          </a:p>
          <a:p>
            <a:pPr marL="1371600" indent="-520700">
              <a:buFont typeface="Courier New" panose="02070309020205020404" pitchFamily="49" charset="0"/>
              <a:buChar char="o"/>
            </a:pPr>
            <a:r>
              <a:rPr lang="en-US" sz="2400" dirty="0" smtClean="0"/>
              <a:t>Spyware</a:t>
            </a:r>
          </a:p>
          <a:p>
            <a:pPr marL="1371600" indent="-520700">
              <a:buFont typeface="Courier New" panose="02070309020205020404" pitchFamily="49" charset="0"/>
              <a:buChar char="o"/>
            </a:pPr>
            <a:r>
              <a:rPr lang="en-US" sz="2400" dirty="0" smtClean="0"/>
              <a:t>Adware</a:t>
            </a:r>
          </a:p>
          <a:p>
            <a:r>
              <a:rPr lang="en-US" dirty="0" smtClean="0"/>
              <a:t>The consequences of being infected can be serious and cause great consequences.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3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65299"/>
            <a:ext cx="5730240" cy="4673601"/>
          </a:xfrm>
        </p:spPr>
        <p:txBody>
          <a:bodyPr/>
          <a:lstStyle/>
          <a:p>
            <a:r>
              <a:rPr lang="en-US" dirty="0" smtClean="0"/>
              <a:t>Malware is known as one of the most common types of computer threats around.</a:t>
            </a:r>
          </a:p>
          <a:p>
            <a:r>
              <a:rPr lang="en-US" dirty="0" smtClean="0"/>
              <a:t>It gets its name from “mal” meaning malicious, “ware” meaning software.  </a:t>
            </a:r>
          </a:p>
          <a:p>
            <a:r>
              <a:rPr lang="en-US" dirty="0" smtClean="0"/>
              <a:t>Hackers and cybercriminals use codes such as these to invade someone’s personal computer and steal private information and/or disrupt computer operations.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773362"/>
            <a:ext cx="4206875" cy="210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360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77999"/>
            <a:ext cx="9845040" cy="4686301"/>
          </a:xfrm>
        </p:spPr>
        <p:txBody>
          <a:bodyPr/>
          <a:lstStyle/>
          <a:p>
            <a:r>
              <a:rPr lang="en-US" dirty="0" smtClean="0"/>
              <a:t>These are computer programs that replicate and spread from one computer to another.</a:t>
            </a:r>
          </a:p>
          <a:p>
            <a:pPr marL="914400" lvl="1" indent="-342900">
              <a:buFont typeface="Courier New" panose="02070309020205020404" pitchFamily="49" charset="0"/>
              <a:buChar char="o"/>
            </a:pPr>
            <a:r>
              <a:rPr lang="en-US" sz="2600" dirty="0" smtClean="0"/>
              <a:t>Ex: A friend of yours sends you an email that includes an attachment.  Unknown to your friend, it is infected with a virus and you open it.  You have now opened the door to damage and infection to your computer.</a:t>
            </a:r>
          </a:p>
          <a:p>
            <a:pPr marL="342900" lvl="1" indent="-342900"/>
            <a:r>
              <a:rPr lang="en-US" sz="2800" dirty="0" smtClean="0"/>
              <a:t>Viruses typically attach themselves to existing computer programs (Host Program) &amp; files. It then modifies the program</a:t>
            </a:r>
          </a:p>
          <a:p>
            <a:pPr marL="800100" lvl="2" indent="-342900"/>
            <a:r>
              <a:rPr lang="en-US" sz="2600" dirty="0" smtClean="0"/>
              <a:t>This is referred to as “piggybacking”</a:t>
            </a:r>
          </a:p>
          <a:p>
            <a:pPr marL="800100" lvl="2" indent="-342900"/>
            <a:r>
              <a:rPr lang="en-US" sz="2600" dirty="0" smtClean="0"/>
              <a:t>Viruses protect themselves by hiding in a host                                        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75" y="48069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9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77999"/>
            <a:ext cx="9845040" cy="4686301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sz="2800" dirty="0" smtClean="0"/>
              <a:t>They can damage hardware, software, and files.</a:t>
            </a:r>
          </a:p>
          <a:p>
            <a:pPr marL="800100" lvl="2" indent="-342900"/>
            <a:r>
              <a:rPr lang="en-US" sz="2600" dirty="0" smtClean="0"/>
              <a:t>The malicious activity that viruses carry out is known as a ‘Payload’</a:t>
            </a:r>
          </a:p>
          <a:p>
            <a:pPr marL="342900" lvl="1" indent="-342900"/>
            <a:r>
              <a:rPr lang="en-US" sz="2800" dirty="0" smtClean="0"/>
              <a:t>Typically unlock and invade by human action.</a:t>
            </a:r>
          </a:p>
          <a:p>
            <a:pPr marL="800100" lvl="2" indent="-342900"/>
            <a:r>
              <a:rPr lang="en-US" sz="2600" dirty="0" smtClean="0"/>
              <a:t>Running the Host Program or </a:t>
            </a:r>
            <a:r>
              <a:rPr lang="en-US" sz="2600" dirty="0"/>
              <a:t>c</a:t>
            </a:r>
            <a:r>
              <a:rPr lang="en-US" sz="2600" dirty="0" smtClean="0"/>
              <a:t>licking on a file or link to a file.</a:t>
            </a:r>
            <a:endParaRPr lang="en-US" sz="2600" dirty="0"/>
          </a:p>
          <a:p>
            <a:pPr marL="800100" lvl="2" indent="-342900"/>
            <a:r>
              <a:rPr lang="en-US" sz="2600" dirty="0" smtClean="0"/>
              <a:t>The virus can remain dormant in a computer until the program or file is opened by the user.</a:t>
            </a:r>
          </a:p>
          <a:p>
            <a:pPr marL="342900" lvl="1" indent="-342900"/>
            <a:r>
              <a:rPr lang="en-US" sz="2800" dirty="0" smtClean="0"/>
              <a:t>Can affect different parts of a computer:</a:t>
            </a:r>
          </a:p>
          <a:p>
            <a:pPr marL="800100" lvl="2" indent="-342900"/>
            <a:r>
              <a:rPr lang="en-US" sz="2600" dirty="0" smtClean="0"/>
              <a:t>Hard Drive, CD/DVD Drive, any Storage Device</a:t>
            </a:r>
          </a:p>
          <a:p>
            <a:pPr marL="342900" lvl="1" indent="-342900"/>
            <a:r>
              <a:rPr lang="en-US" sz="2800" dirty="0" smtClean="0"/>
              <a:t>Examples of spreading medians:</a:t>
            </a:r>
          </a:p>
          <a:p>
            <a:pPr marL="800100" lvl="2" indent="-342900"/>
            <a:r>
              <a:rPr lang="en-US" sz="2600" dirty="0" smtClean="0"/>
              <a:t>Internet, Downloading Music or Attachments,                                      Thumb Drive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75" y="48069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01800"/>
            <a:ext cx="9235440" cy="4508500"/>
          </a:xfrm>
        </p:spPr>
        <p:txBody>
          <a:bodyPr>
            <a:normAutofit/>
          </a:bodyPr>
          <a:lstStyle/>
          <a:p>
            <a:r>
              <a:rPr lang="en-US" dirty="0" smtClean="0"/>
              <a:t>An independent program which multiplies itself by copying a segment of itself onto another computer</a:t>
            </a:r>
          </a:p>
          <a:p>
            <a:r>
              <a:rPr lang="en-US" dirty="0" smtClean="0"/>
              <a:t>Similar to viruses, but do not need humans to activate and spread.  It does not attach to programs.</a:t>
            </a:r>
          </a:p>
          <a:p>
            <a:r>
              <a:rPr lang="en-US" dirty="0" smtClean="0"/>
              <a:t>They spread through computer networks instead of existing programs.</a:t>
            </a:r>
          </a:p>
          <a:p>
            <a:r>
              <a:rPr lang="en-US" dirty="0" smtClean="0"/>
              <a:t> Worms can infect an entire network of computers within seconds.</a:t>
            </a:r>
          </a:p>
          <a:p>
            <a:pPr lvl="1"/>
            <a:r>
              <a:rPr lang="en-US" sz="2600" dirty="0" smtClean="0"/>
              <a:t>Issues include: taking up bandwidth</a:t>
            </a:r>
            <a:r>
              <a:rPr lang="en-US" sz="2600" dirty="0"/>
              <a:t> </a:t>
            </a:r>
            <a:r>
              <a:rPr lang="en-US" sz="2600" dirty="0" smtClean="0"/>
              <a:t>and slowing down or crashing servers and personal computers.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5879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701800"/>
            <a:ext cx="9235440" cy="4508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classifications of Worms: Network and Host</a:t>
            </a:r>
            <a:endParaRPr lang="en-US" dirty="0"/>
          </a:p>
          <a:p>
            <a:r>
              <a:rPr lang="en-US" dirty="0" smtClean="0"/>
              <a:t>A network worm copies different segments of itself to computers linked together on a network.</a:t>
            </a:r>
          </a:p>
          <a:p>
            <a:pPr lvl="1"/>
            <a:r>
              <a:rPr lang="en-US" sz="2600" dirty="0" smtClean="0"/>
              <a:t>If one segment of the worm fails or is removed, the other remaining segments find a computer, prepare it for the worm, and then add the segment to the rest of the worm</a:t>
            </a:r>
          </a:p>
          <a:p>
            <a:r>
              <a:rPr lang="en-US" dirty="0" smtClean="0"/>
              <a:t>A host worm copies itself to another computer in a network and then deletes itself completely from the previous computer in which it was contained.</a:t>
            </a:r>
          </a:p>
          <a:p>
            <a:pPr lvl="1"/>
            <a:r>
              <a:rPr lang="en-US" sz="2600" dirty="0" smtClean="0"/>
              <a:t>Originates from one running computer</a:t>
            </a:r>
          </a:p>
          <a:p>
            <a:pPr lvl="1"/>
            <a:r>
              <a:rPr lang="en-US" sz="2600" dirty="0" smtClean="0"/>
              <a:t>Does not fragment or segment itself like a network worm</a:t>
            </a:r>
          </a:p>
        </p:txBody>
      </p:sp>
    </p:spTree>
    <p:extLst>
      <p:ext uri="{BB962C8B-B14F-4D97-AF65-F5344CB8AC3E}">
        <p14:creationId xmlns:p14="http://schemas.microsoft.com/office/powerpoint/2010/main" val="2606078646"/>
      </p:ext>
    </p:extLst>
  </p:cSld>
  <p:clrMapOvr>
    <a:masterClrMapping/>
  </p:clrMapOvr>
</p:sld>
</file>

<file path=ppt/theme/theme1.xml><?xml version="1.0" encoding="utf-8"?>
<a:theme xmlns:a="http://schemas.openxmlformats.org/drawingml/2006/main" name="CyberTemplate T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CyberTemplate TEST</Template>
  <TotalTime>310</TotalTime>
  <Words>2268</Words>
  <Application>Microsoft Office PowerPoint</Application>
  <PresentationFormat>Widescreen</PresentationFormat>
  <Paragraphs>211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CyberTemplate TEST</vt:lpstr>
      <vt:lpstr>Hacker’s Heaven: Computer Threats</vt:lpstr>
      <vt:lpstr>Learning Objectives</vt:lpstr>
      <vt:lpstr>Hackers and Threats</vt:lpstr>
      <vt:lpstr>Hackers and Threats (cont.)</vt:lpstr>
      <vt:lpstr>Malware</vt:lpstr>
      <vt:lpstr>Viruses</vt:lpstr>
      <vt:lpstr>Viruses, cont.</vt:lpstr>
      <vt:lpstr>Worms</vt:lpstr>
      <vt:lpstr>Worms, cont.</vt:lpstr>
      <vt:lpstr>Viruses and Worms:  Similarities</vt:lpstr>
      <vt:lpstr>Viruses and Worms:  Differences</vt:lpstr>
      <vt:lpstr>Trojan Horses</vt:lpstr>
      <vt:lpstr>Trojan Horses, cont.</vt:lpstr>
      <vt:lpstr>Spyware</vt:lpstr>
      <vt:lpstr>Adware</vt:lpstr>
      <vt:lpstr>All About Spam</vt:lpstr>
      <vt:lpstr>Phishing</vt:lpstr>
      <vt:lpstr>Pharming</vt:lpstr>
      <vt:lpstr>Pop-ups</vt:lpstr>
      <vt:lpstr>What Happens After an Attack?</vt:lpstr>
      <vt:lpstr>Attack Aftermath</vt:lpstr>
      <vt:lpstr>Fact!  Did You Know?</vt:lpstr>
      <vt:lpstr>The History of the Computer Virus</vt:lpstr>
      <vt:lpstr>The History of the Computer Virus (cont.)</vt:lpstr>
      <vt:lpstr>The History of the Computer Virus (cont.)</vt:lpstr>
      <vt:lpstr>The History of the Computer Virus (cont.)</vt:lpstr>
      <vt:lpstr>The History of the Computer Worm</vt:lpstr>
      <vt:lpstr>The History of the Computer Worm (cont.)</vt:lpstr>
      <vt:lpstr>The History of Viruses &amp; Worms – Timeline</vt:lpstr>
      <vt:lpstr>Laws Against Computer Viruses &amp; Worms</vt:lpstr>
      <vt:lpstr>Laws Against Computer Viruses &amp; Worms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Olesen</dc:creator>
  <cp:lastModifiedBy>Ryan Switzer</cp:lastModifiedBy>
  <cp:revision>59</cp:revision>
  <cp:lastPrinted>2017-09-14T15:10:40Z</cp:lastPrinted>
  <dcterms:created xsi:type="dcterms:W3CDTF">2014-09-02T15:47:01Z</dcterms:created>
  <dcterms:modified xsi:type="dcterms:W3CDTF">2017-09-14T16:41:30Z</dcterms:modified>
</cp:coreProperties>
</file>