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7" r:id="rId6"/>
    <p:sldId id="261" r:id="rId7"/>
    <p:sldId id="262" r:id="rId8"/>
    <p:sldId id="268" r:id="rId9"/>
    <p:sldId id="263" r:id="rId10"/>
    <p:sldId id="264" r:id="rId11"/>
    <p:sldId id="266" r:id="rId12"/>
    <p:sldId id="265" r:id="rId13"/>
    <p:sldId id="269" r:id="rId14"/>
  </p:sldIdLst>
  <p:sldSz cx="12192000" cy="6858000"/>
  <p:notesSz cx="70104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7" d="100"/>
          <a:sy n="87" d="100"/>
        </p:scale>
        <p:origin x="20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00000">
            <a:off x="434345" y="549584"/>
            <a:ext cx="3661075" cy="44958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4267200" y="0"/>
            <a:ext cx="7924800" cy="6858000"/>
          </a:xfrm>
          <a:prstGeom prst="rect">
            <a:avLst/>
          </a:prstGeom>
          <a:solidFill>
            <a:srgbClr val="800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14846" y="1786271"/>
            <a:ext cx="6967553" cy="2741895"/>
          </a:xfrm>
          <a:noFill/>
        </p:spPr>
        <p:txBody>
          <a:bodyPr lIns="457200" rIns="0" anchor="t" anchorCtr="0">
            <a:noAutofit/>
          </a:bodyPr>
          <a:lstStyle>
            <a:lvl1pPr algn="l">
              <a:defRPr sz="7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14846" y="609600"/>
            <a:ext cx="6967554" cy="914401"/>
          </a:xfrm>
        </p:spPr>
        <p:txBody>
          <a:bodyPr lIns="0" rIns="0" anchor="ctr" anchorCtr="0">
            <a:noAutofit/>
          </a:bodyPr>
          <a:lstStyle>
            <a:lvl1pPr marL="0" indent="0" algn="l">
              <a:buNone/>
              <a:defRPr sz="4800" b="1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0759" y="5738158"/>
            <a:ext cx="1905235" cy="917723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0" y="6450350"/>
            <a:ext cx="42671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© B.E. Publishing. All Rights Reserved.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2739217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7360" y="1"/>
            <a:ext cx="10454640" cy="1600199"/>
          </a:xfrm>
          <a:solidFill>
            <a:srgbClr val="800080"/>
          </a:solidFill>
        </p:spPr>
        <p:txBody>
          <a:bodyPr lIns="27432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7360" y="1981199"/>
            <a:ext cx="9845040" cy="4195763"/>
          </a:xfrm>
        </p:spPr>
        <p:txBody>
          <a:bodyPr lIns="27432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524000" cy="1600200"/>
          </a:xfrm>
          <a:prstGeom prst="rect">
            <a:avLst/>
          </a:prstGeom>
          <a:solidFill>
            <a:srgbClr val="800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386" y="320566"/>
            <a:ext cx="781228" cy="959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274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7360" y="1"/>
            <a:ext cx="10454640" cy="16001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37360" y="1825625"/>
            <a:ext cx="5029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53200" y="1825625"/>
            <a:ext cx="5029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224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7361" y="0"/>
            <a:ext cx="10454640" cy="1600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37361" y="1681163"/>
            <a:ext cx="4892039" cy="823912"/>
          </a:xfrm>
        </p:spPr>
        <p:txBody>
          <a:bodyPr anchor="b">
            <a:noAutofit/>
          </a:bodyPr>
          <a:lstStyle>
            <a:lvl1pPr marL="0" indent="0">
              <a:buNone/>
              <a:defRPr sz="3200" b="1">
                <a:solidFill>
                  <a:srgbClr val="80008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37361" y="2505075"/>
            <a:ext cx="4892039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781800" y="1681163"/>
            <a:ext cx="4800600" cy="823912"/>
          </a:xfrm>
        </p:spPr>
        <p:txBody>
          <a:bodyPr anchor="b">
            <a:noAutofit/>
          </a:bodyPr>
          <a:lstStyle>
            <a:lvl1pPr marL="0" indent="0">
              <a:buNone/>
              <a:defRPr sz="3200" b="1">
                <a:solidFill>
                  <a:srgbClr val="80008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781800" y="2505075"/>
            <a:ext cx="480060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540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718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3113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-7088" y="1600200"/>
            <a:ext cx="1527048" cy="5257799"/>
          </a:xfrm>
          <a:prstGeom prst="rect">
            <a:avLst/>
          </a:prstGeom>
          <a:solidFill>
            <a:srgbClr val="800080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37360" y="1"/>
            <a:ext cx="10454640" cy="1600199"/>
          </a:xfrm>
          <a:prstGeom prst="rect">
            <a:avLst/>
          </a:prstGeom>
          <a:solidFill>
            <a:srgbClr val="800080"/>
          </a:solidFill>
        </p:spPr>
        <p:txBody>
          <a:bodyPr vert="horz" lIns="27432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37360" y="1828799"/>
            <a:ext cx="9845040" cy="4348163"/>
          </a:xfrm>
          <a:prstGeom prst="rect">
            <a:avLst/>
          </a:prstGeom>
        </p:spPr>
        <p:txBody>
          <a:bodyPr vert="horz" lIns="27432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524000" cy="1600200"/>
          </a:xfrm>
          <a:prstGeom prst="rect">
            <a:avLst/>
          </a:prstGeom>
          <a:solidFill>
            <a:srgbClr val="800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386" y="320566"/>
            <a:ext cx="781228" cy="95906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 rot="16200000">
            <a:off x="-989013" y="3439822"/>
            <a:ext cx="35020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b="0" dirty="0" smtClean="0">
                <a:solidFill>
                  <a:srgbClr val="800080"/>
                </a:solidFill>
                <a:latin typeface="+mn-lt"/>
              </a:rPr>
              <a:t>Chapter 6</a:t>
            </a:r>
            <a:endParaRPr lang="en-US" sz="3200" b="0" dirty="0">
              <a:solidFill>
                <a:srgbClr val="800080"/>
              </a:solidFill>
              <a:latin typeface="+mn-lt"/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1751684" y="6450340"/>
            <a:ext cx="4267199" cy="246221"/>
          </a:xfrm>
          <a:prstGeom prst="rect">
            <a:avLst/>
          </a:prstGeom>
          <a:noFill/>
        </p:spPr>
        <p:txBody>
          <a:bodyPr wrap="square" lIns="274320" rtlCol="0">
            <a:spAutoFit/>
          </a:bodyPr>
          <a:lstStyle/>
          <a:p>
            <a:pPr algn="l"/>
            <a:r>
              <a:rPr lang="en-US" sz="1000" dirty="0" smtClean="0"/>
              <a:t>© B.E. Publishing. All Rights Reserved.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62985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14846" y="1786271"/>
            <a:ext cx="6967554" cy="2741895"/>
          </a:xfrm>
        </p:spPr>
        <p:txBody>
          <a:bodyPr>
            <a:normAutofit/>
          </a:bodyPr>
          <a:lstStyle/>
          <a:p>
            <a:r>
              <a:rPr lang="en-US" sz="6000" dirty="0" smtClean="0"/>
              <a:t>Homeland Security: </a:t>
            </a:r>
            <a:r>
              <a:rPr lang="en-US" sz="6000" dirty="0"/>
              <a:t>Computer </a:t>
            </a:r>
            <a:r>
              <a:rPr lang="en-US" sz="6000" dirty="0" smtClean="0"/>
              <a:t>Protection</a:t>
            </a:r>
            <a:endParaRPr lang="en-US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3119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Prepare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7360" y="1981199"/>
            <a:ext cx="10226040" cy="44577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The best way to protect your computer is to stay informed about the latest computer security methods and to update your security programs regularly.</a:t>
            </a:r>
          </a:p>
          <a:p>
            <a:pPr marL="0" indent="0">
              <a:buNone/>
            </a:pPr>
            <a:endParaRPr lang="en-US" sz="700" dirty="0"/>
          </a:p>
          <a:p>
            <a:pPr marL="0" indent="0">
              <a:buNone/>
            </a:pPr>
            <a:r>
              <a:rPr lang="en-US" b="1" dirty="0" smtClean="0"/>
              <a:t>Preparation means:</a:t>
            </a:r>
          </a:p>
          <a:p>
            <a:r>
              <a:rPr lang="en-US" dirty="0" smtClean="0"/>
              <a:t>Stay </a:t>
            </a:r>
            <a:r>
              <a:rPr lang="en-US" dirty="0" smtClean="0"/>
              <a:t>informed about the latest computer security methods</a:t>
            </a:r>
          </a:p>
          <a:p>
            <a:r>
              <a:rPr lang="en-US" dirty="0" smtClean="0"/>
              <a:t>Check for updates to security programs, software, and </a:t>
            </a:r>
            <a:br>
              <a:rPr lang="en-US" dirty="0" smtClean="0"/>
            </a:br>
            <a:r>
              <a:rPr lang="en-US" dirty="0" smtClean="0"/>
              <a:t>operating systems</a:t>
            </a:r>
          </a:p>
          <a:p>
            <a:r>
              <a:rPr lang="en-US" dirty="0" smtClean="0"/>
              <a:t>Report suspicious activity to your </a:t>
            </a:r>
            <a:br>
              <a:rPr lang="en-US" dirty="0" smtClean="0"/>
            </a:br>
            <a:r>
              <a:rPr lang="en-US" dirty="0" smtClean="0"/>
              <a:t>Internet service provider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71190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Perceive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7360" y="1981199"/>
            <a:ext cx="10238740" cy="438150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smtClean="0"/>
              <a:t>Not only does it help to be knowledgeable about the latest computer security programs, but it also pays to use your instincts whenever you encounter uncertain situations.</a:t>
            </a:r>
          </a:p>
          <a:p>
            <a:pPr marL="0" indent="0">
              <a:buNone/>
            </a:pPr>
            <a:endParaRPr lang="en-US" sz="500" dirty="0"/>
          </a:p>
          <a:p>
            <a:pPr marL="0" indent="0">
              <a:buNone/>
            </a:pPr>
            <a:r>
              <a:rPr lang="en-US" b="1" dirty="0" smtClean="0"/>
              <a:t>Things to do:</a:t>
            </a:r>
          </a:p>
          <a:p>
            <a:r>
              <a:rPr lang="en-US" dirty="0" smtClean="0"/>
              <a:t>Use </a:t>
            </a:r>
            <a:r>
              <a:rPr lang="en-US" dirty="0" smtClean="0"/>
              <a:t>critical thinking skills to assess potential dangers</a:t>
            </a:r>
          </a:p>
          <a:p>
            <a:r>
              <a:rPr lang="en-US" dirty="0" smtClean="0"/>
              <a:t>Watch for warning signs that might indicate </a:t>
            </a:r>
            <a:endParaRPr lang="en-US" dirty="0" smtClean="0"/>
          </a:p>
          <a:p>
            <a:pPr indent="0">
              <a:buNone/>
            </a:pPr>
            <a:r>
              <a:rPr lang="en-US" dirty="0" smtClean="0"/>
              <a:t>presence </a:t>
            </a:r>
            <a:r>
              <a:rPr lang="en-US" dirty="0" smtClean="0"/>
              <a:t>of malware</a:t>
            </a:r>
          </a:p>
          <a:p>
            <a:r>
              <a:rPr lang="en-US" dirty="0" smtClean="0"/>
              <a:t>Exercise good judgment</a:t>
            </a:r>
          </a:p>
          <a:p>
            <a:r>
              <a:rPr lang="en-US" dirty="0" smtClean="0"/>
              <a:t>Evaluate online encounters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5237" y="4194174"/>
            <a:ext cx="2549525" cy="2549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2523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Else Can I Do to Protect Myself?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7360" y="1968500"/>
            <a:ext cx="10340340" cy="441959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smtClean="0"/>
              <a:t>Use good judgement and common sense while surfing the web.  Do not accidentally give hackers a way in to your personal information and accounts.</a:t>
            </a:r>
          </a:p>
          <a:p>
            <a:pPr marL="0" indent="0">
              <a:buNone/>
            </a:pPr>
            <a:endParaRPr lang="en-US" sz="500" b="1" dirty="0" smtClean="0"/>
          </a:p>
          <a:p>
            <a:pPr marL="0" indent="0">
              <a:buNone/>
            </a:pPr>
            <a:r>
              <a:rPr lang="en-US" b="1" dirty="0" smtClean="0"/>
              <a:t>Several ways to minimize risks are:</a:t>
            </a:r>
          </a:p>
          <a:p>
            <a:r>
              <a:rPr lang="en-US" dirty="0" smtClean="0"/>
              <a:t>Always </a:t>
            </a:r>
            <a:r>
              <a:rPr lang="en-US" dirty="0" smtClean="0"/>
              <a:t>password protect your wireless network</a:t>
            </a:r>
          </a:p>
          <a:p>
            <a:r>
              <a:rPr lang="en-US" dirty="0" smtClean="0"/>
              <a:t>Change your passwords often, make </a:t>
            </a:r>
            <a:endParaRPr lang="en-US" dirty="0" smtClean="0"/>
          </a:p>
          <a:p>
            <a:pPr marL="231775" indent="0">
              <a:buNone/>
            </a:pPr>
            <a:r>
              <a:rPr lang="en-US" dirty="0" smtClean="0"/>
              <a:t>them </a:t>
            </a:r>
            <a:r>
              <a:rPr lang="en-US" dirty="0" smtClean="0"/>
              <a:t>unique</a:t>
            </a:r>
          </a:p>
          <a:p>
            <a:r>
              <a:rPr lang="en-US" dirty="0" smtClean="0"/>
              <a:t>Log out of accounts when using a public </a:t>
            </a:r>
            <a:endParaRPr lang="en-US" dirty="0" smtClean="0"/>
          </a:p>
          <a:p>
            <a:pPr indent="0">
              <a:buNone/>
            </a:pPr>
            <a:r>
              <a:rPr lang="en-US" dirty="0" smtClean="0"/>
              <a:t>computer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37" t="33092" r="14936" b="31245"/>
          <a:stretch/>
        </p:blipFill>
        <p:spPr>
          <a:xfrm>
            <a:off x="8115147" y="4112219"/>
            <a:ext cx="3668617" cy="2445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7586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Else Can I Do to Protect Myself?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7360" y="1968500"/>
            <a:ext cx="10340340" cy="4419599"/>
          </a:xfrm>
        </p:spPr>
        <p:txBody>
          <a:bodyPr>
            <a:normAutofit/>
          </a:bodyPr>
          <a:lstStyle/>
          <a:p>
            <a:r>
              <a:rPr lang="en-US" dirty="0" smtClean="0"/>
              <a:t>Make a protection plan – “</a:t>
            </a:r>
            <a:r>
              <a:rPr lang="en-US" dirty="0" smtClean="0"/>
              <a:t>Am I prepared?”</a:t>
            </a:r>
          </a:p>
          <a:p>
            <a:pPr lvl="1"/>
            <a:r>
              <a:rPr lang="en-US" dirty="0" smtClean="0"/>
              <a:t>Do I have a firewall?</a:t>
            </a:r>
          </a:p>
          <a:p>
            <a:pPr lvl="1"/>
            <a:r>
              <a:rPr lang="en-US" dirty="0" smtClean="0"/>
              <a:t>Do I have antivirus software?</a:t>
            </a:r>
          </a:p>
          <a:p>
            <a:pPr lvl="1"/>
            <a:r>
              <a:rPr lang="en-US" dirty="0" smtClean="0"/>
              <a:t>Do I back up files?</a:t>
            </a:r>
          </a:p>
          <a:p>
            <a:pPr lvl="1"/>
            <a:r>
              <a:rPr lang="en-US" dirty="0" smtClean="0"/>
              <a:t>Do I check for updates regularly?</a:t>
            </a:r>
          </a:p>
          <a:p>
            <a:pPr lvl="1"/>
            <a:r>
              <a:rPr lang="en-US" dirty="0" smtClean="0"/>
              <a:t>Do I turn off the computer when I’m finished?</a:t>
            </a:r>
          </a:p>
          <a:p>
            <a:pPr lvl="1"/>
            <a:r>
              <a:rPr lang="en-US" dirty="0" smtClean="0"/>
              <a:t>Do I use unique passwords?</a:t>
            </a:r>
          </a:p>
          <a:p>
            <a:pPr lvl="1"/>
            <a:r>
              <a:rPr lang="en-US" dirty="0" smtClean="0"/>
              <a:t>Do I change passwords frequently?</a:t>
            </a:r>
          </a:p>
          <a:p>
            <a:pPr lvl="1"/>
            <a:r>
              <a:rPr lang="en-US" dirty="0" smtClean="0"/>
              <a:t>Do I exercise good judgement while using the Internet?</a:t>
            </a:r>
          </a:p>
          <a:p>
            <a:pPr lvl="1"/>
            <a:r>
              <a:rPr lang="en-US" dirty="0" smtClean="0"/>
              <a:t>Do I stay up to date with new security methods?</a:t>
            </a:r>
          </a:p>
          <a:p>
            <a:pPr lvl="1"/>
            <a:r>
              <a:rPr lang="en-US" dirty="0" smtClean="0"/>
              <a:t>Do I report suspicious activities?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3055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Students will:</a:t>
            </a:r>
          </a:p>
          <a:p>
            <a:r>
              <a:rPr lang="en-US" dirty="0" smtClean="0"/>
              <a:t>Learn how to use computer security methods</a:t>
            </a:r>
          </a:p>
          <a:p>
            <a:r>
              <a:rPr lang="en-US" dirty="0" smtClean="0"/>
              <a:t>Learn how to use critical thinking skills to protect computer from threats</a:t>
            </a:r>
          </a:p>
          <a:p>
            <a:r>
              <a:rPr lang="en-US" dirty="0" smtClean="0"/>
              <a:t>Learn the importance of backing up their computer</a:t>
            </a:r>
          </a:p>
          <a:p>
            <a:r>
              <a:rPr lang="en-US" dirty="0" smtClean="0"/>
              <a:t>Learn the importance of updating security methods regularly</a:t>
            </a:r>
          </a:p>
        </p:txBody>
      </p:sp>
    </p:spTree>
    <p:extLst>
      <p:ext uri="{BB962C8B-B14F-4D97-AF65-F5344CB8AC3E}">
        <p14:creationId xmlns:p14="http://schemas.microsoft.com/office/powerpoint/2010/main" val="33809678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Computer Protection?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 be defined as: </a:t>
            </a:r>
            <a:endParaRPr lang="en-US" dirty="0" smtClean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800" dirty="0" smtClean="0"/>
              <a:t> Using a </a:t>
            </a:r>
            <a:r>
              <a:rPr lang="en-US" sz="2800" dirty="0" smtClean="0"/>
              <a:t>combination of </a:t>
            </a:r>
            <a:r>
              <a:rPr lang="en-US" sz="2800" dirty="0" smtClean="0"/>
              <a:t>methods to safeguard your computer’s information from theft and other harmful attacks.	</a:t>
            </a:r>
            <a:endParaRPr lang="en-US" dirty="0"/>
          </a:p>
          <a:p>
            <a:pPr marL="457200" lvl="1" indent="-457200"/>
            <a:r>
              <a:rPr lang="en-US" sz="2800" dirty="0" smtClean="0"/>
              <a:t>Two security methods to protect your information:</a:t>
            </a:r>
          </a:p>
          <a:p>
            <a:pPr marL="914400" lvl="2" indent="-457200">
              <a:buFont typeface="Courier New" panose="02070309020205020404" pitchFamily="49" charset="0"/>
              <a:buChar char="o"/>
            </a:pPr>
            <a:r>
              <a:rPr lang="en-US" sz="2400" dirty="0" smtClean="0"/>
              <a:t>Firewalls</a:t>
            </a:r>
          </a:p>
          <a:p>
            <a:pPr marL="914400" lvl="2" indent="-457200">
              <a:buFont typeface="Courier New" panose="02070309020205020404" pitchFamily="49" charset="0"/>
              <a:buChar char="o"/>
            </a:pPr>
            <a:r>
              <a:rPr lang="en-US" sz="2400" dirty="0" smtClean="0"/>
              <a:t>Antivirus Software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0429" y="3521266"/>
            <a:ext cx="2610171" cy="3222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3525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Security 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smtClean="0"/>
              <a:t>Firewall:</a:t>
            </a:r>
          </a:p>
          <a:p>
            <a:r>
              <a:rPr lang="en-US" dirty="0" smtClean="0"/>
              <a:t>Stands between your computer’s network and the Internet</a:t>
            </a:r>
          </a:p>
          <a:p>
            <a:r>
              <a:rPr lang="en-US" dirty="0" smtClean="0"/>
              <a:t>Protects against unauthorized access to your network</a:t>
            </a:r>
          </a:p>
          <a:p>
            <a:r>
              <a:rPr lang="en-US" dirty="0" smtClean="0"/>
              <a:t>Decides who to let in and what to keep out</a:t>
            </a:r>
          </a:p>
          <a:p>
            <a:pPr marL="0" indent="0">
              <a:buNone/>
            </a:pPr>
            <a:r>
              <a:rPr lang="en-US" b="1" dirty="0" smtClean="0"/>
              <a:t>Antivirus software</a:t>
            </a:r>
            <a:r>
              <a:rPr lang="en-US" dirty="0" smtClean="0"/>
              <a:t>:</a:t>
            </a:r>
          </a:p>
          <a:p>
            <a:r>
              <a:rPr lang="en-US" dirty="0" smtClean="0"/>
              <a:t>Searches for and removes malware</a:t>
            </a:r>
          </a:p>
          <a:p>
            <a:r>
              <a:rPr lang="en-US" dirty="0" smtClean="0"/>
              <a:t>Prevents malware from attaching</a:t>
            </a:r>
          </a:p>
          <a:p>
            <a:r>
              <a:rPr lang="en-US" dirty="0" smtClean="0"/>
              <a:t>Keeps </a:t>
            </a:r>
            <a:r>
              <a:rPr lang="en-US" dirty="0"/>
              <a:t>v</a:t>
            </a:r>
            <a:r>
              <a:rPr lang="en-US" dirty="0" smtClean="0"/>
              <a:t>iruses, worms, and Trojan Horses safely away from your files and applications</a:t>
            </a:r>
          </a:p>
        </p:txBody>
      </p:sp>
    </p:spTree>
    <p:extLst>
      <p:ext uri="{BB962C8B-B14F-4D97-AF65-F5344CB8AC3E}">
        <p14:creationId xmlns:p14="http://schemas.microsoft.com/office/powerpoint/2010/main" val="24336025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Security </a:t>
            </a:r>
            <a:r>
              <a:rPr lang="en-US" dirty="0" smtClean="0"/>
              <a:t>Methods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u="sng" dirty="0" smtClean="0"/>
              <a:t>Example</a:t>
            </a:r>
          </a:p>
          <a:p>
            <a:pPr marL="0" indent="0">
              <a:buNone/>
            </a:pPr>
            <a:r>
              <a:rPr lang="en-US" dirty="0" smtClean="0"/>
              <a:t>Most schools use a firewall to protect students from visiting inappropriate websites and from receiving harmful emails, such as spam.</a:t>
            </a: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1680" y="3809466"/>
            <a:ext cx="3571415" cy="25606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9500" y="3800474"/>
            <a:ext cx="3430587" cy="2569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2486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Shields of Protection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7360" y="1981199"/>
            <a:ext cx="9845040" cy="44450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Making sure firewalls and antivirus software are in place are a great first step toward protecting your computer from potentially dangerous threats.</a:t>
            </a:r>
          </a:p>
          <a:p>
            <a:pPr marL="0" indent="0">
              <a:buNone/>
            </a:pPr>
            <a:endParaRPr lang="en-US" sz="1050" dirty="0"/>
          </a:p>
          <a:p>
            <a:pPr marL="0" indent="0">
              <a:buNone/>
            </a:pPr>
            <a:r>
              <a:rPr lang="en-US" b="1" dirty="0" smtClean="0"/>
              <a:t>The four P’s of Protection:</a:t>
            </a:r>
          </a:p>
          <a:p>
            <a:r>
              <a:rPr lang="en-US" dirty="0" smtClean="0"/>
              <a:t>Protect</a:t>
            </a:r>
            <a:endParaRPr lang="en-US" dirty="0" smtClean="0"/>
          </a:p>
          <a:p>
            <a:r>
              <a:rPr lang="en-US" dirty="0" smtClean="0"/>
              <a:t>Prevent</a:t>
            </a:r>
          </a:p>
          <a:p>
            <a:r>
              <a:rPr lang="en-US" dirty="0" smtClean="0"/>
              <a:t>Prepare</a:t>
            </a:r>
          </a:p>
          <a:p>
            <a:r>
              <a:rPr lang="en-US" dirty="0" smtClean="0"/>
              <a:t>Perceive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267"/>
          <a:stretch/>
        </p:blipFill>
        <p:spPr>
          <a:xfrm>
            <a:off x="6397187" y="2710149"/>
            <a:ext cx="4920807" cy="4153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5287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7360" y="1727200"/>
            <a:ext cx="9845040" cy="472439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Safeguarding your computer means putting into action the best available tools to secure and protect it from malicious attacks.</a:t>
            </a:r>
            <a:endParaRPr lang="en-US" dirty="0" smtClean="0"/>
          </a:p>
          <a:p>
            <a:pPr marL="0" indent="0">
              <a:buNone/>
            </a:pPr>
            <a:endParaRPr lang="en-US" sz="600" b="1" dirty="0" smtClean="0"/>
          </a:p>
          <a:p>
            <a:pPr marL="0" indent="0">
              <a:buNone/>
            </a:pPr>
            <a:r>
              <a:rPr lang="en-US" b="1" dirty="0" smtClean="0"/>
              <a:t>Security methods to use regularly:</a:t>
            </a:r>
            <a:endParaRPr lang="en-US" b="1" dirty="0"/>
          </a:p>
          <a:p>
            <a:r>
              <a:rPr lang="en-US" dirty="0" smtClean="0"/>
              <a:t>Use </a:t>
            </a:r>
            <a:r>
              <a:rPr lang="en-US" dirty="0" smtClean="0"/>
              <a:t>a </a:t>
            </a:r>
            <a:r>
              <a:rPr lang="en-US" dirty="0" smtClean="0"/>
              <a:t>firewall to protect your network</a:t>
            </a:r>
            <a:endParaRPr lang="en-US" dirty="0" smtClean="0"/>
          </a:p>
          <a:p>
            <a:r>
              <a:rPr lang="en-US" dirty="0" smtClean="0"/>
              <a:t>Use antivirus software</a:t>
            </a:r>
            <a:r>
              <a:rPr lang="en-US" b="1" dirty="0" smtClean="0"/>
              <a:t> </a:t>
            </a:r>
            <a:r>
              <a:rPr lang="en-US" dirty="0" smtClean="0"/>
              <a:t>and keep </a:t>
            </a:r>
            <a:r>
              <a:rPr lang="en-US" dirty="0" smtClean="0"/>
              <a:t>it up</a:t>
            </a:r>
          </a:p>
          <a:p>
            <a:pPr marL="177800" indent="0">
              <a:buNone/>
            </a:pPr>
            <a:r>
              <a:rPr lang="en-US" dirty="0" smtClean="0"/>
              <a:t> </a:t>
            </a:r>
            <a:r>
              <a:rPr lang="en-US" dirty="0" smtClean="0"/>
              <a:t>to date</a:t>
            </a:r>
          </a:p>
          <a:p>
            <a:r>
              <a:rPr lang="en-US" dirty="0" smtClean="0"/>
              <a:t>Keep </a:t>
            </a:r>
            <a:r>
              <a:rPr lang="en-US" dirty="0" smtClean="0"/>
              <a:t>your operating </a:t>
            </a:r>
            <a:r>
              <a:rPr lang="en-US" dirty="0" smtClean="0"/>
              <a:t>system </a:t>
            </a:r>
            <a:r>
              <a:rPr lang="en-US" dirty="0" smtClean="0"/>
              <a:t>updated </a:t>
            </a:r>
          </a:p>
          <a:p>
            <a:pPr indent="0">
              <a:buNone/>
            </a:pPr>
            <a:r>
              <a:rPr lang="en-US" dirty="0" smtClean="0"/>
              <a:t>with the latest protection</a:t>
            </a:r>
            <a:endParaRPr lang="en-US" dirty="0" smtClean="0"/>
          </a:p>
          <a:p>
            <a:r>
              <a:rPr lang="en-US" dirty="0" smtClean="0"/>
              <a:t>Be careful what you </a:t>
            </a:r>
            <a:r>
              <a:rPr lang="en-US" dirty="0" smtClean="0"/>
              <a:t>download, transfer</a:t>
            </a:r>
          </a:p>
          <a:p>
            <a:pPr indent="0">
              <a:buNone/>
            </a:pPr>
            <a:r>
              <a:rPr lang="en-US" dirty="0" smtClean="0"/>
              <a:t>o</a:t>
            </a:r>
            <a:r>
              <a:rPr lang="en-US" dirty="0" smtClean="0"/>
              <a:t>r save from the </a:t>
            </a:r>
            <a:r>
              <a:rPr lang="en-US" dirty="0" smtClean="0"/>
              <a:t>Internet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7" t="11554" r="1375" b="3441"/>
          <a:stretch/>
        </p:blipFill>
        <p:spPr>
          <a:xfrm>
            <a:off x="7815951" y="2773104"/>
            <a:ext cx="3766449" cy="2586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9719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Did You Know?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34260" y="1765300"/>
            <a:ext cx="9019540" cy="31543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In 2000, a 16 year-old (Jonathan James) resident of Miami, Florida, became the first juvenile to be sentenced for a federal computer crime after hacking into NASA’s computer system. He was sentenced to 6 months in juvenile detention.  Had he been an adult, his crimes would have constituted felonies and drawn a sentence of 10 years or more.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9125" y="4183062"/>
            <a:ext cx="6327775" cy="2332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3678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Prevent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7360" y="1798636"/>
            <a:ext cx="9845040" cy="41957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 smtClean="0"/>
              <a:t>Preparing for the worst may seem unnecessary, but taking a few precautionary steps may help keep your computer protected from the unknown.</a:t>
            </a:r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Prevention may include:</a:t>
            </a:r>
          </a:p>
          <a:p>
            <a:r>
              <a:rPr lang="en-US" dirty="0" smtClean="0"/>
              <a:t>Back </a:t>
            </a:r>
            <a:r>
              <a:rPr lang="en-US" dirty="0" smtClean="0"/>
              <a:t>up your files regularly</a:t>
            </a:r>
          </a:p>
          <a:p>
            <a:r>
              <a:rPr lang="en-US" dirty="0" smtClean="0"/>
              <a:t>Research which back-up method is </a:t>
            </a:r>
            <a:endParaRPr lang="en-US" dirty="0" smtClean="0"/>
          </a:p>
          <a:p>
            <a:pPr indent="0">
              <a:buNone/>
            </a:pPr>
            <a:r>
              <a:rPr lang="en-US" dirty="0" smtClean="0"/>
              <a:t>right for </a:t>
            </a:r>
            <a:r>
              <a:rPr lang="en-US" dirty="0" smtClean="0"/>
              <a:t>you</a:t>
            </a:r>
          </a:p>
          <a:p>
            <a:r>
              <a:rPr lang="en-US" dirty="0" smtClean="0"/>
              <a:t>Turning </a:t>
            </a:r>
            <a:r>
              <a:rPr lang="en-US" dirty="0" smtClean="0"/>
              <a:t>off </a:t>
            </a:r>
            <a:r>
              <a:rPr lang="en-US" dirty="0" smtClean="0"/>
              <a:t>your </a:t>
            </a:r>
            <a:r>
              <a:rPr lang="en-US" dirty="0" smtClean="0"/>
              <a:t>computer </a:t>
            </a:r>
            <a:r>
              <a:rPr lang="en-US" dirty="0" smtClean="0"/>
              <a:t>when done </a:t>
            </a:r>
            <a:endParaRPr lang="en-US" dirty="0" smtClean="0"/>
          </a:p>
          <a:p>
            <a:pPr indent="0">
              <a:buNone/>
            </a:pPr>
            <a:r>
              <a:rPr lang="en-US" dirty="0" smtClean="0"/>
              <a:t>helps </a:t>
            </a:r>
            <a:r>
              <a:rPr lang="en-US" dirty="0" smtClean="0"/>
              <a:t>keep hackers at bay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3298" y="3140072"/>
            <a:ext cx="4289289" cy="2854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994777"/>
      </p:ext>
    </p:extLst>
  </p:cSld>
  <p:clrMapOvr>
    <a:masterClrMapping/>
  </p:clrMapOvr>
</p:sld>
</file>

<file path=ppt/theme/theme1.xml><?xml version="1.0" encoding="utf-8"?>
<a:theme xmlns:a="http://schemas.openxmlformats.org/drawingml/2006/main" name="CyberTemplate TES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CyberTemplate TEST</Template>
  <TotalTime>205</TotalTime>
  <Words>650</Words>
  <Application>Microsoft Office PowerPoint</Application>
  <PresentationFormat>Widescreen</PresentationFormat>
  <Paragraphs>93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Courier New</vt:lpstr>
      <vt:lpstr>CyberTemplate TEST</vt:lpstr>
      <vt:lpstr>Homeland Security: Computer Protection</vt:lpstr>
      <vt:lpstr>Learning Objectives</vt:lpstr>
      <vt:lpstr>What is Computer Protection?</vt:lpstr>
      <vt:lpstr>Security Methods</vt:lpstr>
      <vt:lpstr>Security Methods (cont.)</vt:lpstr>
      <vt:lpstr>Shields of Protection</vt:lpstr>
      <vt:lpstr>Protect</vt:lpstr>
      <vt:lpstr>Did You Know?</vt:lpstr>
      <vt:lpstr>Prevent</vt:lpstr>
      <vt:lpstr>Prepare</vt:lpstr>
      <vt:lpstr>Perceive</vt:lpstr>
      <vt:lpstr>What Else Can I Do to Protect Myself?</vt:lpstr>
      <vt:lpstr>What Else Can I Do to Protect Myself? (cont.)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Nancy Olesen</dc:creator>
  <cp:lastModifiedBy>Ryan Switzer</cp:lastModifiedBy>
  <cp:revision>33</cp:revision>
  <cp:lastPrinted>2014-09-02T18:15:47Z</cp:lastPrinted>
  <dcterms:created xsi:type="dcterms:W3CDTF">2014-09-02T15:47:01Z</dcterms:created>
  <dcterms:modified xsi:type="dcterms:W3CDTF">2017-09-14T15:03:43Z</dcterms:modified>
</cp:coreProperties>
</file>