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6" r:id="rId3"/>
    <p:sldId id="257" r:id="rId4"/>
    <p:sldId id="327" r:id="rId5"/>
    <p:sldId id="258" r:id="rId6"/>
    <p:sldId id="259" r:id="rId7"/>
    <p:sldId id="260" r:id="rId8"/>
    <p:sldId id="358" r:id="rId9"/>
    <p:sldId id="282" r:id="rId10"/>
    <p:sldId id="283" r:id="rId11"/>
    <p:sldId id="285" r:id="rId12"/>
    <p:sldId id="312" r:id="rId13"/>
    <p:sldId id="261" r:id="rId14"/>
    <p:sldId id="262" r:id="rId15"/>
    <p:sldId id="263" r:id="rId16"/>
    <p:sldId id="313" r:id="rId17"/>
    <p:sldId id="284" r:id="rId18"/>
    <p:sldId id="329" r:id="rId19"/>
    <p:sldId id="287" r:id="rId20"/>
    <p:sldId id="288" r:id="rId21"/>
    <p:sldId id="347" r:id="rId22"/>
    <p:sldId id="314" r:id="rId23"/>
    <p:sldId id="289" r:id="rId24"/>
    <p:sldId id="290" r:id="rId25"/>
    <p:sldId id="291" r:id="rId26"/>
    <p:sldId id="303" r:id="rId27"/>
    <p:sldId id="315" r:id="rId28"/>
    <p:sldId id="299" r:id="rId29"/>
    <p:sldId id="292" r:id="rId30"/>
    <p:sldId id="300" r:id="rId31"/>
    <p:sldId id="363" r:id="rId32"/>
    <p:sldId id="316" r:id="rId33"/>
    <p:sldId id="270" r:id="rId34"/>
    <p:sldId id="271" r:id="rId35"/>
    <p:sldId id="301" r:id="rId36"/>
    <p:sldId id="317" r:id="rId37"/>
    <p:sldId id="267" r:id="rId38"/>
    <p:sldId id="269" r:id="rId39"/>
    <p:sldId id="293" r:id="rId40"/>
    <p:sldId id="318" r:id="rId41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8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528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71" y="1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68E9E-8457-4156-8570-7BB018172582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71" y="8760145"/>
            <a:ext cx="3037840" cy="4616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8658B-3717-41D2-AECE-41C5F9EAF7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74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BA287-D4F3-49BA-9B2A-7341F8ABC070}" type="datetimeFigureOut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5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7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D6C19-6C4A-4AFD-A0D4-AA9A491C01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25" y="76200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6572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 marL="1143000" indent="-228600">
              <a:spcBef>
                <a:spcPts val="0"/>
              </a:spcBef>
              <a:buFont typeface="Arial" panose="020B0604020202020204" pitchFamily="34" charset="0"/>
              <a:buChar char="•"/>
              <a:defRPr sz="2600"/>
            </a:lvl3pPr>
            <a:lvl4pPr>
              <a:spcBef>
                <a:spcPts val="0"/>
              </a:spcBef>
              <a:defRPr sz="24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" y="6547104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2D789309-5D3F-4EA7-97E0-FFAEDDDAE8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875"/>
            <a:ext cx="1018175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1EC4-61A1-4EB1-B0FB-007E3B670D56}" type="datetime1">
              <a:rPr lang="en-US" smtClean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14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dressing and grooming appropriately</a:t>
            </a:r>
          </a:p>
          <a:p>
            <a:pPr lvl="2"/>
            <a:r>
              <a:rPr lang="en-US" dirty="0" smtClean="0"/>
              <a:t>creates a first impression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roper grooming and appearance demonstrates respect and shows an individual is taking the job seriously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peech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roper speech can show an individual as mature, intelligent, confident and professional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mannerisms</a:t>
            </a:r>
          </a:p>
          <a:p>
            <a:pPr lvl="2"/>
            <a:r>
              <a:rPr lang="en-US" dirty="0" smtClean="0"/>
              <a:t>style of speaking or behaving</a:t>
            </a:r>
          </a:p>
          <a:p>
            <a:pPr lvl="2"/>
            <a:r>
              <a:rPr lang="en-US" dirty="0" smtClean="0"/>
              <a:t>method of interacting with others respectfully, courteously and with dignity in the office or workplace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962400"/>
            <a:ext cx="3863975" cy="2239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13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75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dresses according to the employee handbook and participates actively in group conversations presenting herself with integrity</a:t>
            </a:r>
          </a:p>
          <a:p>
            <a:pPr marL="460375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wears shorts and ball caps to work, speaks with sarcasm and does not take his job seriously  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of the two is acting with more professionalism?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possibly the most important skill in the workplace</a:t>
            </a:r>
          </a:p>
          <a:p>
            <a:r>
              <a:rPr lang="en-US" dirty="0" smtClean="0"/>
              <a:t>Is transferring information from one place to another, whether it is vocally, written, visually or non-verbally</a:t>
            </a:r>
          </a:p>
          <a:p>
            <a:pPr lvl="1"/>
            <a:r>
              <a:rPr lang="en-US" dirty="0" smtClean="0"/>
              <a:t>good interpersonal communication skills allow individuals to work more efficiently in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shutterstock_65840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835427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27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effective speaking</a:t>
            </a:r>
          </a:p>
          <a:p>
            <a:pPr lvl="2"/>
            <a:r>
              <a:rPr lang="en-US" dirty="0" smtClean="0"/>
              <a:t>being prepared, engaged and practiced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ctive listening</a:t>
            </a:r>
          </a:p>
          <a:p>
            <a:pPr lvl="2"/>
            <a:r>
              <a:rPr lang="en-US" dirty="0" smtClean="0"/>
              <a:t>making a conscious effort to hear and understand what people are saying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hutterstock_84041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343400"/>
            <a:ext cx="2971800" cy="198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1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writing</a:t>
            </a:r>
          </a:p>
          <a:p>
            <a:pPr lvl="2"/>
            <a:r>
              <a:rPr lang="en-US" dirty="0" smtClean="0"/>
              <a:t>using correct grammar, punctuation and spelling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ncludes items such as memos, reports, e-mails and faxes</a:t>
            </a:r>
          </a:p>
          <a:p>
            <a:pPr lvl="1"/>
            <a:r>
              <a:rPr lang="en-US" dirty="0" smtClean="0"/>
              <a:t>non-verbal communication</a:t>
            </a:r>
          </a:p>
          <a:p>
            <a:pPr lvl="2"/>
            <a:r>
              <a:rPr lang="en-US" dirty="0" smtClean="0"/>
              <a:t>using body language, eye contact and facial expressions to show interest in the conversation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aking non-verbal communication agree with verbal communication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Communication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is an active listener using body language </a:t>
            </a:r>
            <a:r>
              <a:rPr lang="en-US" sz="3200" dirty="0" smtClean="0"/>
              <a:t>to show she </a:t>
            </a:r>
            <a:r>
              <a:rPr lang="en-US" sz="3200" dirty="0"/>
              <a:t>is interested in the conversation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does not seem to pay attention to the speaker and never proofreads his memos, </a:t>
            </a:r>
            <a:r>
              <a:rPr lang="en-US" sz="3200" dirty="0" smtClean="0"/>
              <a:t>e-mails </a:t>
            </a:r>
            <a:r>
              <a:rPr lang="en-US" sz="3200" dirty="0"/>
              <a:t>or business letters for correct grammar, punctuation and </a:t>
            </a:r>
            <a:r>
              <a:rPr lang="en-US" sz="3200" dirty="0" smtClean="0"/>
              <a:t>spelling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Which of the two have better communication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values or standards which direct the way individuals live</a:t>
            </a:r>
          </a:p>
          <a:p>
            <a:r>
              <a:rPr lang="en-US" dirty="0" smtClean="0"/>
              <a:t>Govern the way people behave towards family members, employers, supervisors, co-workers and customers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hutterstock_206205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189556"/>
            <a:ext cx="3474904" cy="230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72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provide job advancement opportunities and may include the following employee practices:</a:t>
            </a:r>
          </a:p>
          <a:p>
            <a:pPr lvl="1"/>
            <a:r>
              <a:rPr lang="en-US" dirty="0" smtClean="0"/>
              <a:t>regular attendance</a:t>
            </a:r>
          </a:p>
          <a:p>
            <a:pPr lvl="1"/>
            <a:r>
              <a:rPr lang="en-US" dirty="0" smtClean="0"/>
              <a:t>wearing proper attire</a:t>
            </a:r>
          </a:p>
          <a:p>
            <a:pPr lvl="1"/>
            <a:r>
              <a:rPr lang="en-US" dirty="0" smtClean="0"/>
              <a:t>providing a clean and safe environment</a:t>
            </a:r>
          </a:p>
          <a:p>
            <a:pPr lvl="1"/>
            <a:r>
              <a:rPr lang="en-US" dirty="0" smtClean="0"/>
              <a:t>taking pride in work</a:t>
            </a:r>
          </a:p>
          <a:p>
            <a:pPr lvl="1"/>
            <a:r>
              <a:rPr lang="en-US" dirty="0" smtClean="0"/>
              <a:t>flexibility</a:t>
            </a:r>
          </a:p>
          <a:p>
            <a:pPr lvl="1"/>
            <a:r>
              <a:rPr lang="en-US" dirty="0" smtClean="0"/>
              <a:t>taking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productivity</a:t>
            </a:r>
          </a:p>
          <a:p>
            <a:pPr lvl="2"/>
            <a:r>
              <a:rPr lang="en-US" dirty="0" smtClean="0"/>
              <a:t>demonstrating positive and productive work habits by performing assigned tasks efficiently</a:t>
            </a:r>
          </a:p>
          <a:p>
            <a:pPr lvl="1"/>
            <a:r>
              <a:rPr lang="en-US" dirty="0" smtClean="0"/>
              <a:t>reliability and dependability</a:t>
            </a:r>
          </a:p>
          <a:p>
            <a:pPr lvl="2"/>
            <a:r>
              <a:rPr lang="en-US" dirty="0" smtClean="0"/>
              <a:t>arriving at work on-time and successfully completing the tasks assigned</a:t>
            </a:r>
          </a:p>
          <a:p>
            <a:pPr lvl="1"/>
            <a:r>
              <a:rPr lang="en-US" dirty="0" smtClean="0"/>
              <a:t>dedication</a:t>
            </a:r>
          </a:p>
          <a:p>
            <a:pPr lvl="2"/>
            <a:r>
              <a:rPr lang="en-US" dirty="0" smtClean="0"/>
              <a:t>striving to ensure a quality performance, such as putting in extra hours beyond what is expected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define employability.</a:t>
            </a:r>
          </a:p>
          <a:p>
            <a:r>
              <a:rPr lang="en-US" dirty="0" smtClean="0"/>
              <a:t>To learn the parts of employability.</a:t>
            </a:r>
          </a:p>
          <a:p>
            <a:r>
              <a:rPr lang="en-US" dirty="0" smtClean="0"/>
              <a:t>To learn the different types of skills associated with the workplace.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cooperation </a:t>
            </a:r>
          </a:p>
          <a:p>
            <a:pPr lvl="2"/>
            <a:r>
              <a:rPr lang="en-US" dirty="0" smtClean="0"/>
              <a:t>putting effort into working                              well with others</a:t>
            </a:r>
            <a:endParaRPr lang="en-US" dirty="0"/>
          </a:p>
          <a:p>
            <a:pPr lvl="1"/>
            <a:r>
              <a:rPr lang="en-US" dirty="0" smtClean="0"/>
              <a:t>character</a:t>
            </a:r>
          </a:p>
          <a:p>
            <a:pPr lvl="2"/>
            <a:r>
              <a:rPr lang="en-US" dirty="0" smtClean="0"/>
              <a:t>being self-disciplined, pushing to complete work responsibilities, being honest and dependable and representing these positive traits daily</a:t>
            </a:r>
          </a:p>
          <a:p>
            <a:pPr lvl="1"/>
            <a:r>
              <a:rPr lang="en-US" dirty="0" smtClean="0"/>
              <a:t>initiative</a:t>
            </a:r>
          </a:p>
          <a:p>
            <a:pPr lvl="2"/>
            <a:r>
              <a:rPr lang="en-US" dirty="0" smtClean="0"/>
              <a:t>beginning a process or project without direct managerial influence, sharing ideas and helping to improve the business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7500"/>
          <a:stretch/>
        </p:blipFill>
        <p:spPr>
          <a:xfrm>
            <a:off x="6324600" y="1371600"/>
            <a:ext cx="2438400" cy="203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21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positive attitude</a:t>
            </a:r>
          </a:p>
          <a:p>
            <a:pPr lvl="2"/>
            <a:r>
              <a:rPr lang="en-US" dirty="0" smtClean="0"/>
              <a:t>being appreciative, recharging yourself, volunteering and avoiding negative work attitudes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shutterstock_186067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3810000"/>
            <a:ext cx="3698033" cy="2470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Skills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has appropriate relationships with all colleagues and exhibits a positive attitude and is willing to help out others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uses unfair behavior towards employees, abuses cell phone and </a:t>
            </a:r>
            <a:r>
              <a:rPr lang="en-US" sz="3200" dirty="0" smtClean="0"/>
              <a:t>Internet usage </a:t>
            </a:r>
            <a:r>
              <a:rPr lang="en-US" sz="3200" dirty="0"/>
              <a:t>and calls in sick when he is not </a:t>
            </a:r>
            <a:r>
              <a:rPr lang="en-US" sz="3200" dirty="0" smtClean="0"/>
              <a:t>sick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0" algn="ctr">
              <a:buNone/>
            </a:pPr>
            <a:r>
              <a:rPr lang="en-US" sz="3200" dirty="0" smtClean="0"/>
              <a:t>Which employee practices more ethical behavior?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required for professional advancement</a:t>
            </a:r>
          </a:p>
          <a:p>
            <a:r>
              <a:rPr lang="en-US" dirty="0" smtClean="0"/>
              <a:t>Consists of the desire and ability for life-long learning</a:t>
            </a:r>
          </a:p>
          <a:p>
            <a:r>
              <a:rPr lang="en-US" dirty="0" smtClean="0"/>
              <a:t>May require the following:</a:t>
            </a:r>
          </a:p>
          <a:p>
            <a:pPr lvl="1"/>
            <a:r>
              <a:rPr lang="en-US" dirty="0" smtClean="0"/>
              <a:t>certifications</a:t>
            </a:r>
          </a:p>
          <a:p>
            <a:pPr lvl="1"/>
            <a:r>
              <a:rPr lang="en-US" dirty="0" smtClean="0"/>
              <a:t>licensure </a:t>
            </a:r>
          </a:p>
          <a:p>
            <a:pPr lvl="1"/>
            <a:r>
              <a:rPr lang="en-US" dirty="0" smtClean="0"/>
              <a:t>registration </a:t>
            </a:r>
          </a:p>
          <a:p>
            <a:pPr lvl="1"/>
            <a:r>
              <a:rPr lang="en-US" dirty="0" smtClean="0"/>
              <a:t>continuing education </a:t>
            </a:r>
          </a:p>
          <a:p>
            <a:pPr lvl="1"/>
            <a:r>
              <a:rPr lang="en-US" dirty="0" smtClean="0"/>
              <a:t>advanced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shutterstock_186732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657600"/>
            <a:ext cx="2590800" cy="2140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37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obtaining </a:t>
            </a:r>
            <a:r>
              <a:rPr lang="en-US" dirty="0"/>
              <a:t>necessary or beneficial licensures and or certifications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reparing for a career by learning job-related skills</a:t>
            </a:r>
            <a:endParaRPr lang="en-US" dirty="0"/>
          </a:p>
          <a:p>
            <a:pPr lvl="1"/>
            <a:r>
              <a:rPr lang="en-US" dirty="0"/>
              <a:t>j</a:t>
            </a:r>
            <a:r>
              <a:rPr lang="en-US" dirty="0" smtClean="0"/>
              <a:t>oining professional organizations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ollaborating with other professionals in a field to better understand what skills are 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 descr="shutterstock_182248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4800600"/>
            <a:ext cx="2889212" cy="1929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019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Preparation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attending </a:t>
            </a:r>
            <a:r>
              <a:rPr lang="en-US" dirty="0"/>
              <a:t>continuing education classes and tutorials</a:t>
            </a:r>
          </a:p>
          <a:p>
            <a:pPr lvl="2"/>
            <a:r>
              <a:rPr lang="en-US" sz="2600" dirty="0"/>
              <a:t>finding relevant and beneficial continuing education </a:t>
            </a:r>
            <a:r>
              <a:rPr lang="en-US" sz="2600" dirty="0" smtClean="0"/>
              <a:t>which </a:t>
            </a:r>
            <a:r>
              <a:rPr lang="en-US" sz="2600" dirty="0"/>
              <a:t>applies to </a:t>
            </a:r>
            <a:r>
              <a:rPr lang="en-US" sz="2600" dirty="0" smtClean="0"/>
              <a:t>a selected career</a:t>
            </a:r>
          </a:p>
          <a:p>
            <a:pPr lvl="3"/>
            <a:r>
              <a:rPr lang="en-US" sz="2400" dirty="0" smtClean="0"/>
              <a:t>identifying new technologies and methods of improving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 descr="shutterstock_186804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419600"/>
            <a:ext cx="2895600" cy="1934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380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working </a:t>
            </a:r>
            <a:r>
              <a:rPr lang="en-US" dirty="0"/>
              <a:t>on projects</a:t>
            </a:r>
          </a:p>
          <a:p>
            <a:pPr lvl="2">
              <a:spcBef>
                <a:spcPts val="0"/>
              </a:spcBef>
            </a:pPr>
            <a:r>
              <a:rPr lang="en-US" dirty="0"/>
              <a:t>creating and following a plan while keeping a timed schedule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working in groups</a:t>
            </a:r>
          </a:p>
          <a:p>
            <a:pPr lvl="2">
              <a:spcBef>
                <a:spcPts val="0"/>
              </a:spcBef>
            </a:pPr>
            <a:r>
              <a:rPr lang="en-US" dirty="0"/>
              <a:t>learning teamwork strategies and taking responsibility for </a:t>
            </a:r>
            <a:r>
              <a:rPr lang="en-US" dirty="0" smtClean="0"/>
              <a:t>an assigned portion of the project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shutterstock_154764941.jpg"/>
          <p:cNvPicPr>
            <a:picLocks noChangeAspect="1"/>
          </p:cNvPicPr>
          <p:nvPr/>
        </p:nvPicPr>
        <p:blipFill rotWithShape="1">
          <a:blip r:embed="rId2" cstate="print"/>
          <a:srcRect t="13089"/>
          <a:stretch/>
        </p:blipFill>
        <p:spPr>
          <a:xfrm>
            <a:off x="3688597" y="4625340"/>
            <a:ext cx="3626603" cy="208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45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Preparation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has joined a professional organization, receives a publication detailing new advancements in her </a:t>
            </a:r>
            <a:r>
              <a:rPr lang="en-US" sz="3200" dirty="0" smtClean="0"/>
              <a:t>field </a:t>
            </a:r>
            <a:r>
              <a:rPr lang="en-US" sz="3200" dirty="0"/>
              <a:t>and attends continuing education courses occasionally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is the last to learn of changes related to his profession and company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Who is utilizing academic preparation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being able to evaluate arguments and </a:t>
            </a:r>
            <a:r>
              <a:rPr lang="en-US" dirty="0" smtClean="0"/>
              <a:t>information quickly, </a:t>
            </a:r>
            <a:r>
              <a:rPr lang="en-US" dirty="0"/>
              <a:t>solve problems </a:t>
            </a:r>
            <a:r>
              <a:rPr lang="en-US" dirty="0" smtClean="0"/>
              <a:t>creatively and identify mistakes with efficiency</a:t>
            </a:r>
          </a:p>
          <a:p>
            <a:r>
              <a:rPr lang="en-US" dirty="0" smtClean="0"/>
              <a:t>Is developing more ideas and making fewer mistakes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 descr="shutterstock_147301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191000"/>
            <a:ext cx="25908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224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identifying the elements</a:t>
            </a:r>
          </a:p>
          <a:p>
            <a:pPr lvl="2"/>
            <a:r>
              <a:rPr lang="en-US" dirty="0" smtClean="0"/>
              <a:t>recognizing the questions which relate to goals, purpose and needs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nowing how to assess information and analyze it for validity and relevance with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 descr="shutterstock_1761255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767" y="4568130"/>
            <a:ext cx="3048000" cy="203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990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used to describe the positive work behaviors and personal qualities which make individuals more likely to gain employment and succeed in their chosen career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breaking new ground</a:t>
            </a:r>
          </a:p>
          <a:p>
            <a:pPr lvl="2"/>
            <a:r>
              <a:rPr lang="en-US" dirty="0" smtClean="0"/>
              <a:t>developing new innovative ideas</a:t>
            </a:r>
          </a:p>
          <a:p>
            <a:pPr lvl="1"/>
            <a:r>
              <a:rPr lang="en-US" dirty="0" smtClean="0"/>
              <a:t>creating a final product</a:t>
            </a:r>
          </a:p>
          <a:p>
            <a:pPr lvl="2"/>
            <a:r>
              <a:rPr lang="en-US" dirty="0"/>
              <a:t>using a critical </a:t>
            </a:r>
            <a:r>
              <a:rPr lang="en-US" dirty="0" smtClean="0"/>
              <a:t>eye and a willingness to look for flaws to ensure a quality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 descr="shutterstock_22677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598" y="4263507"/>
            <a:ext cx="3619500" cy="241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24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looking at conflict objectively</a:t>
            </a:r>
          </a:p>
          <a:p>
            <a:pPr lvl="2"/>
            <a:r>
              <a:rPr lang="en-US" dirty="0" smtClean="0"/>
              <a:t>step back and away from the conflict and look at the facts, recognize assumptions and alternative viewpoints</a:t>
            </a:r>
          </a:p>
          <a:p>
            <a:pPr lvl="1"/>
            <a:r>
              <a:rPr lang="en-US" dirty="0" smtClean="0"/>
              <a:t>focusing on the problem and not people</a:t>
            </a:r>
          </a:p>
          <a:p>
            <a:pPr lvl="2"/>
            <a:r>
              <a:rPr lang="en-US" dirty="0" smtClean="0"/>
              <a:t>separate a problem                                            from people and                                                moderate the                                                      resolution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98925"/>
            <a:ext cx="3541529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Thinking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remains relevant to the point, seeks information as well as precision in </a:t>
            </a:r>
            <a:r>
              <a:rPr lang="en-US" sz="3200" dirty="0" smtClean="0"/>
              <a:t>information </a:t>
            </a:r>
            <a:r>
              <a:rPr lang="en-US" sz="3200" dirty="0"/>
              <a:t>and is </a:t>
            </a:r>
            <a:r>
              <a:rPr lang="en-US" sz="3200" dirty="0" smtClean="0"/>
              <a:t>open-minded to new ideas</a:t>
            </a:r>
            <a:endParaRPr lang="en-US" sz="3200" dirty="0"/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does not take the entire situation into account, uses the first thought </a:t>
            </a:r>
            <a:r>
              <a:rPr lang="en-US" sz="3200" dirty="0" smtClean="0"/>
              <a:t>which </a:t>
            </a:r>
            <a:r>
              <a:rPr lang="en-US" sz="3200" dirty="0"/>
              <a:t>comes to </a:t>
            </a:r>
            <a:r>
              <a:rPr lang="en-US" sz="3200" dirty="0" smtClean="0"/>
              <a:t>mind </a:t>
            </a:r>
            <a:r>
              <a:rPr lang="en-US" sz="3200" dirty="0"/>
              <a:t>and searches for short-term solutions </a:t>
            </a:r>
            <a:endParaRPr lang="en-US" sz="3200" dirty="0" smtClean="0"/>
          </a:p>
          <a:p>
            <a:pPr marL="288925" lvl="1" indent="-288925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lvl="1" indent="0" algn="ctr">
              <a:buNone/>
            </a:pPr>
            <a:r>
              <a:rPr lang="en-US" sz="3200" dirty="0" smtClean="0"/>
              <a:t>Which of the two is using beneficial critical thinking skills?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gathering reliable </a:t>
            </a:r>
            <a:r>
              <a:rPr lang="en-US" dirty="0" smtClean="0"/>
              <a:t>                  information</a:t>
            </a:r>
            <a:r>
              <a:rPr lang="en-US" dirty="0"/>
              <a:t>, assessing the </a:t>
            </a:r>
            <a:r>
              <a:rPr lang="en-US" dirty="0" smtClean="0"/>
              <a:t>                      information </a:t>
            </a:r>
            <a:r>
              <a:rPr lang="en-US" dirty="0"/>
              <a:t>for answers and </a:t>
            </a:r>
            <a:r>
              <a:rPr lang="en-US" dirty="0" smtClean="0"/>
              <a:t>                    selecting a </a:t>
            </a:r>
            <a:r>
              <a:rPr lang="en-US" dirty="0"/>
              <a:t>suitable solution </a:t>
            </a:r>
            <a:r>
              <a:rPr lang="en-US" dirty="0" smtClean="0"/>
              <a:t>                         based </a:t>
            </a:r>
            <a:r>
              <a:rPr lang="en-US" dirty="0"/>
              <a:t>on the situation</a:t>
            </a:r>
          </a:p>
          <a:p>
            <a:pPr lvl="1"/>
            <a:r>
              <a:rPr lang="en-US" dirty="0" smtClean="0"/>
              <a:t>every job will present problems                       which must be solved effectively                         and efficiently</a:t>
            </a:r>
          </a:p>
          <a:p>
            <a:pPr marL="344488" lvl="1" indent="-344488">
              <a:buFont typeface="Arial" panose="020B0604020202020204" pitchFamily="34" charset="0"/>
              <a:buChar char="•"/>
            </a:pPr>
            <a:r>
              <a:rPr lang="en-US" sz="3200" dirty="0" smtClean="0"/>
              <a:t>Is especially helpful in management and customer service professions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 descr="shutterstock_144724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8320" y="1447800"/>
            <a:ext cx="1883359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248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developing a process</a:t>
            </a:r>
          </a:p>
          <a:p>
            <a:pPr lvl="2"/>
            <a:r>
              <a:rPr lang="en-US" dirty="0" smtClean="0"/>
              <a:t>making decisions by creating                              a step-by-step process which                               allows an employee to work                                      through problems in a systematic way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nticipating problems</a:t>
            </a:r>
          </a:p>
          <a:p>
            <a:pPr lvl="2"/>
            <a:r>
              <a:rPr lang="en-US" dirty="0" smtClean="0"/>
              <a:t>resolving problems through planning, negotiation or by devising a new approach to  correcting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 descr="shutterstock_155213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371600"/>
            <a:ext cx="2667000" cy="1781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350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Solving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brainstorming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oming up with as many solutions as possible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rial and error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rying out all of the possible solutions and ruling out those which do not work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xperience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sing solutions which have worked in the past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4" descr="shutterstock_145160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6100" y="4856962"/>
            <a:ext cx="2971800" cy="1985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70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take initiative and implements a plan to solve </a:t>
            </a:r>
            <a:r>
              <a:rPr lang="en-US" sz="3200" dirty="0" smtClean="0"/>
              <a:t>a </a:t>
            </a:r>
            <a:r>
              <a:rPr lang="en-US" sz="3200" dirty="0"/>
              <a:t>problem and </a:t>
            </a:r>
            <a:r>
              <a:rPr lang="en-US" sz="3200" dirty="0" smtClean="0"/>
              <a:t>brings </a:t>
            </a:r>
            <a:r>
              <a:rPr lang="en-US" sz="3200" dirty="0"/>
              <a:t>about a positive result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/>
              <a:t>John panics and gives </a:t>
            </a:r>
            <a:r>
              <a:rPr lang="en-US" sz="3200" dirty="0" smtClean="0"/>
              <a:t>up when </a:t>
            </a:r>
            <a:r>
              <a:rPr lang="en-US" sz="3200" dirty="0"/>
              <a:t>presented with a </a:t>
            </a:r>
            <a:r>
              <a:rPr lang="en-US" sz="3200" dirty="0" smtClean="0"/>
              <a:t>problem</a:t>
            </a:r>
            <a:endParaRPr lang="en-US" sz="3200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Who is the better problem solver?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working effectively and efficiently with others	</a:t>
            </a:r>
          </a:p>
          <a:p>
            <a:pPr lvl="1"/>
            <a:r>
              <a:rPr lang="en-US" dirty="0" smtClean="0"/>
              <a:t>allows tasks to be completed quickly and accurately, allowing a company to take on more work and generate more revenue</a:t>
            </a:r>
          </a:p>
          <a:p>
            <a:r>
              <a:rPr lang="en-US" dirty="0" smtClean="0"/>
              <a:t>Can lead to positive working relationships, improved working environments and a decrease in stress both at home and in the workplace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collaboration</a:t>
            </a:r>
          </a:p>
          <a:p>
            <a:pPr lvl="2"/>
            <a:r>
              <a:rPr lang="en-US" dirty="0"/>
              <a:t>k</a:t>
            </a:r>
            <a:r>
              <a:rPr lang="en-US" dirty="0" smtClean="0"/>
              <a:t>nowing how to assess information and analyze it for validity and relevance with team members</a:t>
            </a:r>
          </a:p>
          <a:p>
            <a:pPr lvl="1"/>
            <a:r>
              <a:rPr lang="en-US" dirty="0" smtClean="0"/>
              <a:t>conflict resolution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etting aside personal emotions and finding an answer which benefits each position allowing a fair decisions which benefits the company as a whole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implemented through:</a:t>
            </a:r>
          </a:p>
          <a:p>
            <a:pPr lvl="1"/>
            <a:r>
              <a:rPr lang="en-US" dirty="0" smtClean="0"/>
              <a:t>reliability</a:t>
            </a:r>
          </a:p>
          <a:p>
            <a:pPr lvl="2"/>
            <a:r>
              <a:rPr lang="en-US" dirty="0" smtClean="0"/>
              <a:t>understanding roles and responsibilities within the group and making an effort to implement them successfully</a:t>
            </a:r>
          </a:p>
          <a:p>
            <a:pPr lvl="1"/>
            <a:r>
              <a:rPr lang="en-US" dirty="0" smtClean="0"/>
              <a:t>differing points of view</a:t>
            </a:r>
          </a:p>
          <a:p>
            <a:pPr lvl="2"/>
            <a:r>
              <a:rPr lang="en-US" dirty="0" smtClean="0"/>
              <a:t>bringing together different view points helps create solutions to an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shutterstock_14557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4776203"/>
            <a:ext cx="2819400" cy="188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612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skills which are needed to be effective in any job market or workplace, examples include: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ttendance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n-time arrival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eeting deadlines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orking toward personal and team goals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thical use of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Jane </a:t>
            </a:r>
            <a:r>
              <a:rPr lang="en-US" sz="3200" dirty="0"/>
              <a:t>is an effective team member by clearly explaining her ideas to the group and listening carefully to the ideas of others </a:t>
            </a:r>
          </a:p>
          <a:p>
            <a:pPr marL="288925" lvl="1">
              <a:buFont typeface="Arial" panose="020B0604020202020204" pitchFamily="34" charset="0"/>
              <a:buChar char="•"/>
            </a:pPr>
            <a:r>
              <a:rPr lang="en-US" sz="3200" dirty="0" smtClean="0"/>
              <a:t>John </a:t>
            </a:r>
            <a:r>
              <a:rPr lang="en-US" sz="3200" dirty="0"/>
              <a:t>sits back in a group, lets others make the </a:t>
            </a:r>
            <a:r>
              <a:rPr lang="en-US" sz="3200" dirty="0" smtClean="0"/>
              <a:t>decisions </a:t>
            </a:r>
            <a:r>
              <a:rPr lang="en-US" sz="3200" dirty="0"/>
              <a:t>and does not speak up if he has an opinion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Which of the two is demonstrating positive teamwork?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0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often more important to employers than having specific job-related skills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mployers know they can train employees, but want employees with rudimentary capabilities which are difficult and time consuming to teach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hutterstock_14218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331195"/>
            <a:ext cx="3200400" cy="2137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10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skills and attitudes necessary to gain employment and participate effectively in the workplace</a:t>
            </a:r>
          </a:p>
          <a:p>
            <a:r>
              <a:rPr lang="en-US" dirty="0"/>
              <a:t>Can be developed in </a:t>
            </a:r>
            <a:r>
              <a:rPr lang="en-US" dirty="0" smtClean="0"/>
              <a:t>many ways including school activities, interactions within the community, working with others, hobbies and </a:t>
            </a:r>
            <a:r>
              <a:rPr lang="en-US" dirty="0"/>
              <a:t>sports</a:t>
            </a:r>
          </a:p>
          <a:p>
            <a:r>
              <a:rPr lang="en-US" dirty="0" smtClean="0"/>
              <a:t>Are important skills which will continue to develop throughout a career</a:t>
            </a:r>
          </a:p>
          <a:p>
            <a:r>
              <a:rPr lang="en-US" dirty="0" smtClean="0"/>
              <a:t>Are also known as transferrable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848600" cy="5638800"/>
          </a:xfrm>
        </p:spPr>
        <p:txBody>
          <a:bodyPr/>
          <a:lstStyle/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professionalism</a:t>
            </a:r>
          </a:p>
          <a:p>
            <a:pPr lvl="1"/>
            <a:r>
              <a:rPr lang="en-US" dirty="0" smtClean="0"/>
              <a:t>effective communication </a:t>
            </a:r>
          </a:p>
          <a:p>
            <a:pPr lvl="1"/>
            <a:r>
              <a:rPr lang="en-US" dirty="0" smtClean="0"/>
              <a:t>ethical </a:t>
            </a:r>
            <a:r>
              <a:rPr lang="en-US" dirty="0"/>
              <a:t>behavior</a:t>
            </a:r>
          </a:p>
          <a:p>
            <a:pPr lvl="1"/>
            <a:r>
              <a:rPr lang="en-US" dirty="0"/>
              <a:t>academic preparation</a:t>
            </a:r>
          </a:p>
          <a:p>
            <a:pPr lvl="1"/>
            <a:r>
              <a:rPr lang="en-US" dirty="0"/>
              <a:t>critical thinking</a:t>
            </a:r>
          </a:p>
          <a:p>
            <a:pPr lvl="1"/>
            <a:r>
              <a:rPr lang="en-US" dirty="0" smtClean="0"/>
              <a:t>problem solving </a:t>
            </a:r>
          </a:p>
          <a:p>
            <a:pPr lvl="1"/>
            <a:r>
              <a:rPr lang="en-US" dirty="0" smtClean="0"/>
              <a:t>teamwork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124888"/>
            <a:ext cx="2667000" cy="352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83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848600" cy="5638800"/>
          </a:xfrm>
        </p:spPr>
        <p:txBody>
          <a:bodyPr/>
          <a:lstStyle/>
          <a:p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knowledge of technology</a:t>
            </a:r>
          </a:p>
          <a:p>
            <a:pPr lvl="1"/>
            <a:r>
              <a:rPr lang="en-US" dirty="0" smtClean="0"/>
              <a:t>stress management</a:t>
            </a:r>
          </a:p>
          <a:p>
            <a:pPr lvl="1"/>
            <a:r>
              <a:rPr lang="en-US" dirty="0" smtClean="0"/>
              <a:t>work-life balance</a:t>
            </a:r>
          </a:p>
          <a:p>
            <a:pPr lvl="1"/>
            <a:r>
              <a:rPr lang="en-US" dirty="0" smtClean="0"/>
              <a:t>productive work habits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3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5165725"/>
          </a:xfrm>
        </p:spPr>
        <p:txBody>
          <a:bodyPr/>
          <a:lstStyle/>
          <a:p>
            <a:r>
              <a:rPr lang="en-US" dirty="0" smtClean="0"/>
              <a:t>Is a specific style of behavior in the workplace</a:t>
            </a:r>
          </a:p>
          <a:p>
            <a:r>
              <a:rPr lang="en-US" dirty="0" smtClean="0"/>
              <a:t>Is performing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a manner appropriate for the profession and workplace</a:t>
            </a:r>
          </a:p>
          <a:p>
            <a:r>
              <a:rPr lang="en-US" dirty="0" smtClean="0"/>
              <a:t>Can be conveyed through dress, speech and manners appropriate to the profession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309-5D3F-4EA7-97E0-FFAEDDDAE85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shutterstock_180986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8405" y="2667000"/>
            <a:ext cx="2443277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73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5892</TotalTime>
  <Words>1532</Words>
  <Application>Microsoft Office PowerPoint</Application>
  <PresentationFormat>On-screen Show (4:3)</PresentationFormat>
  <Paragraphs>265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Office Theme</vt:lpstr>
      <vt:lpstr>PowerPoint Presentation</vt:lpstr>
      <vt:lpstr>Objectives</vt:lpstr>
      <vt:lpstr>Employability</vt:lpstr>
      <vt:lpstr>Employability</vt:lpstr>
      <vt:lpstr>Employability</vt:lpstr>
      <vt:lpstr>Employability Skills</vt:lpstr>
      <vt:lpstr>Employability Skills</vt:lpstr>
      <vt:lpstr>Employability Skills</vt:lpstr>
      <vt:lpstr>Professionalism</vt:lpstr>
      <vt:lpstr>Professionalism Skills</vt:lpstr>
      <vt:lpstr>Professionalism Skills</vt:lpstr>
      <vt:lpstr>Professionalism Example</vt:lpstr>
      <vt:lpstr>Effective Communication</vt:lpstr>
      <vt:lpstr>Effective Communication Skills</vt:lpstr>
      <vt:lpstr>Effective Communication Skills</vt:lpstr>
      <vt:lpstr>Effective Communication Example</vt:lpstr>
      <vt:lpstr>Ethical Behaviors</vt:lpstr>
      <vt:lpstr>Ethical Behaviors</vt:lpstr>
      <vt:lpstr>Ethical Skills</vt:lpstr>
      <vt:lpstr>Ethical Skills</vt:lpstr>
      <vt:lpstr>Ethical Skills</vt:lpstr>
      <vt:lpstr>Ethical Skills Example</vt:lpstr>
      <vt:lpstr>Academic Preparation</vt:lpstr>
      <vt:lpstr>Academic Preparation Skills</vt:lpstr>
      <vt:lpstr>Academic Preparation Skills</vt:lpstr>
      <vt:lpstr>Academic Preparation Skills</vt:lpstr>
      <vt:lpstr>Academic Preparation Example</vt:lpstr>
      <vt:lpstr>Critical Thinking</vt:lpstr>
      <vt:lpstr>Critical Thinking Skills</vt:lpstr>
      <vt:lpstr>Critical Thinking Skills</vt:lpstr>
      <vt:lpstr>Critical Thinking Skills</vt:lpstr>
      <vt:lpstr>Critical Thinking Example</vt:lpstr>
      <vt:lpstr>Problem Solving </vt:lpstr>
      <vt:lpstr>Problem Solving Skills</vt:lpstr>
      <vt:lpstr>Problem Solving Skills</vt:lpstr>
      <vt:lpstr>Problem Solving Example</vt:lpstr>
      <vt:lpstr>Teamwork</vt:lpstr>
      <vt:lpstr>Teamwork Skills</vt:lpstr>
      <vt:lpstr>Teamwork Skills</vt:lpstr>
      <vt:lpstr>Teamwork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Stevie Huffaker</dc:creator>
  <cp:lastModifiedBy>Ryan Switzer</cp:lastModifiedBy>
  <cp:revision>227</cp:revision>
  <cp:lastPrinted>2015-01-27T21:10:07Z</cp:lastPrinted>
  <dcterms:created xsi:type="dcterms:W3CDTF">2014-12-27T08:41:32Z</dcterms:created>
  <dcterms:modified xsi:type="dcterms:W3CDTF">2017-08-31T14:50:42Z</dcterms:modified>
</cp:coreProperties>
</file>