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2" r:id="rId3"/>
    <p:sldId id="273" r:id="rId4"/>
    <p:sldId id="274" r:id="rId5"/>
    <p:sldId id="319" r:id="rId6"/>
    <p:sldId id="280" r:id="rId7"/>
    <p:sldId id="346" r:id="rId8"/>
    <p:sldId id="295" r:id="rId9"/>
    <p:sldId id="294" r:id="rId10"/>
    <p:sldId id="326" r:id="rId11"/>
    <p:sldId id="320" r:id="rId12"/>
    <p:sldId id="296" r:id="rId13"/>
    <p:sldId id="297" r:id="rId14"/>
    <p:sldId id="298" r:id="rId15"/>
    <p:sldId id="321" r:id="rId16"/>
    <p:sldId id="325" r:id="rId17"/>
    <p:sldId id="324" r:id="rId18"/>
    <p:sldId id="323" r:id="rId19"/>
    <p:sldId id="322" r:id="rId20"/>
    <p:sldId id="357" r:id="rId21"/>
    <p:sldId id="360" r:id="rId22"/>
    <p:sldId id="361" r:id="rId23"/>
    <p:sldId id="350" r:id="rId24"/>
    <p:sldId id="351" r:id="rId25"/>
    <p:sldId id="352" r:id="rId26"/>
    <p:sldId id="353" r:id="rId27"/>
    <p:sldId id="359" r:id="rId28"/>
    <p:sldId id="336" r:id="rId29"/>
    <p:sldId id="362" r:id="rId30"/>
    <p:sldId id="354" r:id="rId31"/>
    <p:sldId id="334" r:id="rId32"/>
    <p:sldId id="335" r:id="rId33"/>
    <p:sldId id="355" r:id="rId34"/>
    <p:sldId id="337" r:id="rId35"/>
    <p:sldId id="364" r:id="rId36"/>
    <p:sldId id="365" r:id="rId37"/>
    <p:sldId id="366" r:id="rId38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528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5" y="76200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6572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" y="6547104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responsibility</a:t>
            </a:r>
            <a:endParaRPr lang="en-US" dirty="0"/>
          </a:p>
          <a:p>
            <a:pPr lvl="2"/>
            <a:r>
              <a:rPr lang="en-US" dirty="0" smtClean="0"/>
              <a:t>organizing personal workloads, developing </a:t>
            </a:r>
            <a:r>
              <a:rPr lang="en-US" dirty="0"/>
              <a:t>and </a:t>
            </a:r>
            <a:r>
              <a:rPr lang="en-US" dirty="0" smtClean="0"/>
              <a:t>practicing </a:t>
            </a:r>
            <a:r>
              <a:rPr lang="en-US" dirty="0"/>
              <a:t>good work habits</a:t>
            </a:r>
          </a:p>
          <a:p>
            <a:pPr lvl="1"/>
            <a:r>
              <a:rPr lang="en-US" dirty="0"/>
              <a:t>teamwork</a:t>
            </a:r>
          </a:p>
          <a:p>
            <a:pPr lvl="2"/>
            <a:r>
              <a:rPr lang="en-US" dirty="0" smtClean="0"/>
              <a:t>assisting with other </a:t>
            </a:r>
            <a:r>
              <a:rPr lang="en-US" dirty="0"/>
              <a:t>duties </a:t>
            </a:r>
            <a:r>
              <a:rPr lang="en-US" dirty="0" smtClean="0"/>
              <a:t>in </a:t>
            </a:r>
            <a:r>
              <a:rPr lang="en-US" dirty="0"/>
              <a:t>the business as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273985"/>
            <a:ext cx="3048000" cy="231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759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always works on tasks with the highest priority, sets aside time for planning and </a:t>
            </a:r>
            <a:r>
              <a:rPr lang="en-US" sz="3200" dirty="0" smtClean="0"/>
              <a:t>scheduling </a:t>
            </a:r>
            <a:r>
              <a:rPr lang="en-US" sz="3200" dirty="0"/>
              <a:t>and finishes projects within the deadline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</a:t>
            </a:r>
            <a:r>
              <a:rPr lang="en-US" sz="3200" dirty="0" smtClean="0"/>
              <a:t>procrastinates</a:t>
            </a:r>
            <a:r>
              <a:rPr lang="en-US" sz="3200" dirty="0"/>
              <a:t>, misses </a:t>
            </a:r>
            <a:r>
              <a:rPr lang="en-US" sz="3200" dirty="0" smtClean="0"/>
              <a:t>deadlines </a:t>
            </a:r>
            <a:r>
              <a:rPr lang="en-US" sz="3200" dirty="0"/>
              <a:t>and allows other people to pick up his </a:t>
            </a:r>
            <a:r>
              <a:rPr lang="en-US" sz="3200" dirty="0" smtClean="0"/>
              <a:t>slack</a:t>
            </a:r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175" lvl="1" indent="0" algn="ctr">
              <a:buNone/>
            </a:pPr>
            <a:r>
              <a:rPr lang="en-US" sz="3200" dirty="0" smtClean="0"/>
              <a:t>Who is best utilizing time management strategies?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nearly all aspects of life and has </a:t>
            </a:r>
            <a:r>
              <a:rPr lang="en-US" dirty="0"/>
              <a:t>brought about a revolution in the business </a:t>
            </a:r>
            <a:r>
              <a:rPr lang="en-US" dirty="0" smtClean="0"/>
              <a:t>world </a:t>
            </a:r>
          </a:p>
          <a:p>
            <a:r>
              <a:rPr lang="en-US" dirty="0" smtClean="0"/>
              <a:t>Allows businesses to expand quickly and efficiently, examples include: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ideo conferencing </a:t>
            </a:r>
          </a:p>
          <a:p>
            <a:pPr lvl="1"/>
            <a:r>
              <a:rPr lang="en-US" dirty="0" smtClean="0"/>
              <a:t>social networks </a:t>
            </a:r>
          </a:p>
          <a:p>
            <a:pPr lvl="1"/>
            <a:r>
              <a:rPr lang="en-US" dirty="0" smtClean="0"/>
              <a:t>virtual office technology</a:t>
            </a:r>
          </a:p>
          <a:p>
            <a:r>
              <a:rPr lang="en-US" dirty="0" smtClean="0"/>
              <a:t>May allow businesses to target a wider customer base and increase profits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Technology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knowing what people are discussing and actively participating in the conversation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rganization</a:t>
            </a:r>
          </a:p>
          <a:p>
            <a:pPr lvl="2"/>
            <a:r>
              <a:rPr lang="en-US" dirty="0" smtClean="0"/>
              <a:t>storing information from physical filing cabinets to flash drives, shared servers and 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hutterstock_14458308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613973"/>
            <a:ext cx="3048000" cy="203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738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Technology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relevance</a:t>
            </a:r>
            <a:endParaRPr lang="en-US" dirty="0"/>
          </a:p>
          <a:p>
            <a:pPr lvl="2"/>
            <a:r>
              <a:rPr lang="en-US" dirty="0" smtClean="0"/>
              <a:t>an individual is more </a:t>
            </a:r>
            <a:r>
              <a:rPr lang="en-US" dirty="0"/>
              <a:t>likely to </a:t>
            </a:r>
            <a:r>
              <a:rPr lang="en-US" dirty="0" smtClean="0"/>
              <a:t>gain employment in today’s job market with </a:t>
            </a:r>
            <a:r>
              <a:rPr lang="en-US" dirty="0"/>
              <a:t>technological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efficiency</a:t>
            </a:r>
          </a:p>
          <a:p>
            <a:pPr lvl="2"/>
            <a:r>
              <a:rPr lang="en-US" dirty="0" smtClean="0"/>
              <a:t>saving time by using office technology to speed up the work flow process</a:t>
            </a:r>
          </a:p>
          <a:p>
            <a:pPr lvl="1"/>
            <a:r>
              <a:rPr lang="en-US" dirty="0" smtClean="0"/>
              <a:t>willingness to learn </a:t>
            </a:r>
          </a:p>
          <a:p>
            <a:pPr lvl="2"/>
            <a:r>
              <a:rPr lang="en-US" dirty="0" smtClean="0"/>
              <a:t>learning new technology and methods without having to be asked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of Technology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always exhibits professional use of technology, uses technology as a tool in her everyday </a:t>
            </a:r>
            <a:r>
              <a:rPr lang="en-US" sz="3200" dirty="0" smtClean="0"/>
              <a:t>job </a:t>
            </a:r>
            <a:r>
              <a:rPr lang="en-US" sz="3200" dirty="0"/>
              <a:t>and is open to learning new technology skills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has a lack of knowledge of </a:t>
            </a:r>
            <a:r>
              <a:rPr lang="en-US" sz="3200" dirty="0" smtClean="0"/>
              <a:t>technology</a:t>
            </a:r>
            <a:r>
              <a:rPr lang="en-US" sz="3200" dirty="0"/>
              <a:t> </a:t>
            </a:r>
            <a:r>
              <a:rPr lang="en-US" sz="3200" dirty="0" smtClean="0"/>
              <a:t>and struggles </a:t>
            </a:r>
            <a:r>
              <a:rPr lang="en-US" sz="3200" dirty="0"/>
              <a:t>to perform common functions in everyday </a:t>
            </a:r>
            <a:r>
              <a:rPr lang="en-US" sz="3200" dirty="0" smtClean="0"/>
              <a:t>programs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0" algn="ctr">
              <a:buNone/>
            </a:pPr>
            <a:r>
              <a:rPr lang="en-US" sz="3200" dirty="0" smtClean="0"/>
              <a:t>Who has a better knowledge of technology?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 ability to cope with job </a:t>
            </a:r>
            <a:r>
              <a:rPr lang="en-US" dirty="0" smtClean="0"/>
              <a:t>stress which benefits an individuals </a:t>
            </a:r>
            <a:r>
              <a:rPr lang="en-US" dirty="0"/>
              <a:t>personal and professional life</a:t>
            </a:r>
          </a:p>
          <a:p>
            <a:r>
              <a:rPr lang="en-US" dirty="0"/>
              <a:t>Can result in the following:</a:t>
            </a:r>
          </a:p>
          <a:p>
            <a:pPr lvl="1"/>
            <a:r>
              <a:rPr lang="en-US" dirty="0"/>
              <a:t>greater </a:t>
            </a:r>
            <a:r>
              <a:rPr lang="en-US" dirty="0" smtClean="0"/>
              <a:t>productivity in the workplace</a:t>
            </a:r>
            <a:endParaRPr lang="en-US" dirty="0"/>
          </a:p>
          <a:p>
            <a:pPr lvl="1"/>
            <a:r>
              <a:rPr lang="en-US" dirty="0" smtClean="0"/>
              <a:t>improved mental </a:t>
            </a:r>
            <a:r>
              <a:rPr lang="en-US" dirty="0"/>
              <a:t>and physical health</a:t>
            </a:r>
          </a:p>
          <a:p>
            <a:pPr lvl="1"/>
            <a:r>
              <a:rPr lang="en-US" dirty="0"/>
              <a:t>greater </a:t>
            </a:r>
            <a:r>
              <a:rPr lang="en-US" dirty="0" smtClean="0"/>
              <a:t>success in life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implemented through:</a:t>
            </a:r>
            <a:endParaRPr lang="en-US" dirty="0"/>
          </a:p>
          <a:p>
            <a:pPr lvl="1"/>
            <a:r>
              <a:rPr lang="en-US" dirty="0"/>
              <a:t>identification</a:t>
            </a:r>
          </a:p>
          <a:p>
            <a:pPr lvl="2"/>
            <a:r>
              <a:rPr lang="en-US" dirty="0" smtClean="0"/>
              <a:t>recognizing </a:t>
            </a:r>
            <a:r>
              <a:rPr lang="en-US" dirty="0"/>
              <a:t>what causes </a:t>
            </a:r>
            <a:r>
              <a:rPr lang="en-US" dirty="0" smtClean="0"/>
              <a:t>stress and developing ways </a:t>
            </a:r>
            <a:r>
              <a:rPr lang="en-US" dirty="0"/>
              <a:t>to reduce </a:t>
            </a:r>
            <a:r>
              <a:rPr lang="en-US" dirty="0" smtClean="0"/>
              <a:t>it both mentally </a:t>
            </a:r>
            <a:r>
              <a:rPr lang="en-US" dirty="0"/>
              <a:t>and </a:t>
            </a:r>
            <a:r>
              <a:rPr lang="en-US" dirty="0" smtClean="0"/>
              <a:t>physically</a:t>
            </a:r>
            <a:endParaRPr lang="en-US" dirty="0"/>
          </a:p>
          <a:p>
            <a:pPr lvl="1"/>
            <a:r>
              <a:rPr lang="en-US" dirty="0"/>
              <a:t>utilization</a:t>
            </a:r>
          </a:p>
          <a:p>
            <a:pPr lvl="2"/>
            <a:r>
              <a:rPr lang="en-US" dirty="0" smtClean="0"/>
              <a:t>managing workloads </a:t>
            </a:r>
            <a:r>
              <a:rPr lang="en-US" dirty="0"/>
              <a:t>and </a:t>
            </a:r>
            <a:r>
              <a:rPr lang="en-US" dirty="0" smtClean="0"/>
              <a:t>productivity by using available in-house </a:t>
            </a:r>
            <a:r>
              <a:rPr lang="en-US" dirty="0"/>
              <a:t>and outside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positivity</a:t>
            </a:r>
          </a:p>
          <a:p>
            <a:pPr lvl="2"/>
            <a:r>
              <a:rPr lang="en-US" dirty="0" smtClean="0"/>
              <a:t>reacting in a manner which maintains </a:t>
            </a:r>
            <a:r>
              <a:rPr lang="en-US" dirty="0"/>
              <a:t>a positive attitude</a:t>
            </a:r>
          </a:p>
          <a:p>
            <a:pPr lvl="1"/>
            <a:r>
              <a:rPr lang="en-US" dirty="0"/>
              <a:t>flexibility	</a:t>
            </a:r>
          </a:p>
          <a:p>
            <a:pPr lvl="2"/>
            <a:r>
              <a:rPr lang="en-US" dirty="0" smtClean="0"/>
              <a:t>easily making </a:t>
            </a:r>
            <a:r>
              <a:rPr lang="en-US" dirty="0"/>
              <a:t>changes </a:t>
            </a:r>
            <a:r>
              <a:rPr lang="en-US" dirty="0" smtClean="0"/>
              <a:t>to better </a:t>
            </a:r>
            <a:r>
              <a:rPr lang="en-US" dirty="0"/>
              <a:t>meet business needs</a:t>
            </a:r>
          </a:p>
          <a:p>
            <a:pPr lvl="1"/>
            <a:r>
              <a:rPr lang="en-US" dirty="0"/>
              <a:t>separation</a:t>
            </a:r>
          </a:p>
          <a:p>
            <a:pPr lvl="2"/>
            <a:r>
              <a:rPr lang="en-US" dirty="0"/>
              <a:t>setting boundaries and establishing </a:t>
            </a:r>
            <a:r>
              <a:rPr lang="en-US" dirty="0" smtClean="0"/>
              <a:t>routines to be </a:t>
            </a:r>
            <a:r>
              <a:rPr lang="en-US" dirty="0"/>
              <a:t>able to separate home and work stress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is experiencing stress </a:t>
            </a:r>
            <a:r>
              <a:rPr lang="en-US" sz="3200" dirty="0"/>
              <a:t>at </a:t>
            </a:r>
            <a:r>
              <a:rPr lang="en-US" sz="3200" dirty="0" smtClean="0"/>
              <a:t>work, she has decided to try walking for one hour every day to help alleviate her stress </a:t>
            </a:r>
            <a:endParaRPr lang="en-US" sz="32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does not create a balanced schedule, prioritize his </a:t>
            </a:r>
            <a:r>
              <a:rPr lang="en-US" sz="3200" dirty="0" smtClean="0"/>
              <a:t>tasks </a:t>
            </a:r>
            <a:r>
              <a:rPr lang="en-US" sz="3200" dirty="0"/>
              <a:t>or take care of himself physically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Who is displaying good stress management practices?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ability to motivate people to accomplish a better result for an organization</a:t>
            </a:r>
          </a:p>
          <a:p>
            <a:r>
              <a:rPr lang="en-US" dirty="0" smtClean="0"/>
              <a:t>Is having a strong sense of self</a:t>
            </a:r>
          </a:p>
          <a:p>
            <a:r>
              <a:rPr lang="en-US" dirty="0" smtClean="0"/>
              <a:t>Is understanding the qualities which make other people want to follow and recognizing how to adjust those qualities when conditions require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Work-Life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65725"/>
          </a:xfrm>
        </p:spPr>
        <p:txBody>
          <a:bodyPr/>
          <a:lstStyle/>
          <a:p>
            <a:r>
              <a:rPr lang="en-US" dirty="0" smtClean="0"/>
              <a:t>Is defined as an employee prioritizing between work productivity, responsibilities and their lifestyle outside of work, such as family life 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creating downtime </a:t>
            </a:r>
          </a:p>
          <a:p>
            <a:pPr lvl="2"/>
            <a:r>
              <a:rPr lang="en-US" dirty="0" smtClean="0"/>
              <a:t>making a point to schedule time with family and friends during the week </a:t>
            </a:r>
          </a:p>
          <a:p>
            <a:pPr lvl="1"/>
            <a:r>
              <a:rPr lang="en-US" dirty="0" smtClean="0"/>
              <a:t>exercising</a:t>
            </a:r>
          </a:p>
          <a:p>
            <a:pPr lvl="2"/>
            <a:r>
              <a:rPr lang="en-US" dirty="0" smtClean="0"/>
              <a:t>making time for exercise, it will reduce stress, improve health and create more energy for the day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Work-Life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dropping activities which reduce your time or energy</a:t>
            </a:r>
          </a:p>
          <a:p>
            <a:pPr lvl="2"/>
            <a:r>
              <a:rPr lang="en-US" dirty="0" smtClean="0"/>
              <a:t>avoid negative gossiping and venting by other employees and limit time on the web and social media</a:t>
            </a:r>
          </a:p>
          <a:p>
            <a:pPr lvl="1"/>
            <a:r>
              <a:rPr lang="en-US" dirty="0" smtClean="0"/>
              <a:t>taking time for relaxation</a:t>
            </a:r>
          </a:p>
          <a:p>
            <a:pPr lvl="2"/>
            <a:r>
              <a:rPr lang="en-US" dirty="0" smtClean="0"/>
              <a:t>take a few minutes out                                               of the day to do something                                               to recharge yourself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3048000" cy="202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Work-Life Balance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 often spends time in the morning with other employees gossiping about others and complaining about their work</a:t>
            </a:r>
          </a:p>
          <a:p>
            <a:r>
              <a:rPr lang="en-US" dirty="0" smtClean="0"/>
              <a:t>Jennifer takes a few minutes out of her day to recharge and often exercises during her lunch break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Who is displaying better work-life</a:t>
            </a:r>
          </a:p>
          <a:p>
            <a:pPr>
              <a:buNone/>
            </a:pPr>
            <a:r>
              <a:rPr lang="en-US" dirty="0" smtClean="0"/>
              <a:t>			balance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Productive Work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choosing to work smart every day through consistent behavior, resulting in increased productivity</a:t>
            </a:r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taking more breaks</a:t>
            </a:r>
          </a:p>
          <a:p>
            <a:pPr lvl="2"/>
            <a:r>
              <a:rPr lang="en-US" dirty="0" smtClean="0"/>
              <a:t>after several long hours of work, take a moment to refresh by going for a walk or grabbing lunch or a snack</a:t>
            </a:r>
          </a:p>
          <a:p>
            <a:pPr lvl="1"/>
            <a:r>
              <a:rPr lang="en-US" dirty="0" smtClean="0"/>
              <a:t>using the morning to focus</a:t>
            </a:r>
          </a:p>
          <a:p>
            <a:pPr lvl="2"/>
            <a:r>
              <a:rPr lang="en-US" dirty="0" smtClean="0"/>
              <a:t>start the day by ignoring e-mails and getting in a good breakfast, meditating or working out to fuel for a productive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Productive Work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tackling challenging tasks before lunch</a:t>
            </a:r>
          </a:p>
          <a:p>
            <a:pPr lvl="2"/>
            <a:r>
              <a:rPr lang="en-US" dirty="0" smtClean="0"/>
              <a:t>finish the most challenging work first and save meetings or busy work for the afternoon</a:t>
            </a:r>
          </a:p>
          <a:p>
            <a:pPr lvl="1"/>
            <a:r>
              <a:rPr lang="en-US" dirty="0" smtClean="0"/>
              <a:t>creating a system</a:t>
            </a:r>
          </a:p>
          <a:p>
            <a:pPr lvl="2"/>
            <a:r>
              <a:rPr lang="en-US" dirty="0" smtClean="0"/>
              <a:t>plan and create a schedule for the day and stay organized </a:t>
            </a:r>
          </a:p>
          <a:p>
            <a:pPr lvl="1"/>
            <a:r>
              <a:rPr lang="en-US" dirty="0" smtClean="0"/>
              <a:t>stop multi-tasking</a:t>
            </a:r>
          </a:p>
          <a:p>
            <a:pPr lvl="2"/>
            <a:r>
              <a:rPr lang="en-US" dirty="0" smtClean="0"/>
              <a:t>concentrate on one task at                                    a time and work at a                                                steady 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3048000" cy="203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Productive Work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developing a positive attitude</a:t>
            </a:r>
          </a:p>
          <a:p>
            <a:pPr lvl="2"/>
            <a:r>
              <a:rPr lang="en-US" dirty="0" smtClean="0"/>
              <a:t>create goals, provide a strong work ethic, value good attendance and punctuality and realize the importance of rest and relaxation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Productive Work Habits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is always multi-tasking several projects and forgets to take breaks during the day</a:t>
            </a:r>
          </a:p>
          <a:p>
            <a:r>
              <a:rPr lang="en-US" dirty="0" smtClean="0"/>
              <a:t>Smith tackles his challenging work in the morning and concentrates on one task at a time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		Who is displaying productive work </a:t>
            </a:r>
          </a:p>
          <a:p>
            <a:pPr>
              <a:buNone/>
            </a:pPr>
            <a:r>
              <a:rPr lang="en-US" dirty="0" smtClean="0"/>
              <a:t>				habit practices?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extremely important in the workplace and are often used to determine the following:</a:t>
            </a:r>
          </a:p>
          <a:p>
            <a:pPr lvl="1"/>
            <a:r>
              <a:rPr lang="en-US" dirty="0" smtClean="0"/>
              <a:t>securing and maintaining employment</a:t>
            </a:r>
          </a:p>
          <a:p>
            <a:pPr lvl="1"/>
            <a:r>
              <a:rPr lang="en-US" dirty="0" smtClean="0"/>
              <a:t>employment advancement</a:t>
            </a:r>
          </a:p>
          <a:p>
            <a:pPr lvl="1"/>
            <a:r>
              <a:rPr lang="en-US" dirty="0" smtClean="0"/>
              <a:t>terminating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42" y="3962400"/>
            <a:ext cx="3624858" cy="253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&amp; Maintaining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assurance an employee will secure, maintain and keep a job</a:t>
            </a:r>
          </a:p>
          <a:p>
            <a:r>
              <a:rPr lang="en-US" dirty="0" smtClean="0"/>
              <a:t>Requires employees to practice effective employability skills and includes the following tips:</a:t>
            </a:r>
          </a:p>
          <a:p>
            <a:pPr lvl="1"/>
            <a:r>
              <a:rPr lang="en-US" dirty="0" smtClean="0"/>
              <a:t>work hard</a:t>
            </a:r>
          </a:p>
          <a:p>
            <a:pPr lvl="2"/>
            <a:r>
              <a:rPr lang="en-US" dirty="0" smtClean="0"/>
              <a:t>stay productive and use time wisely</a:t>
            </a:r>
          </a:p>
          <a:p>
            <a:pPr lvl="1"/>
            <a:r>
              <a:rPr lang="en-US" dirty="0" smtClean="0"/>
              <a:t>be on time</a:t>
            </a:r>
          </a:p>
          <a:p>
            <a:pPr lvl="2"/>
            <a:r>
              <a:rPr lang="en-US" dirty="0" smtClean="0"/>
              <a:t>do not show up late, take long lunches, over use sick time or leave early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Securing &amp; Maintaining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the following tips:</a:t>
            </a:r>
          </a:p>
          <a:p>
            <a:pPr lvl="1"/>
            <a:r>
              <a:rPr lang="en-US" dirty="0" smtClean="0"/>
              <a:t>be a team player</a:t>
            </a:r>
          </a:p>
          <a:p>
            <a:pPr lvl="2"/>
            <a:r>
              <a:rPr lang="en-US" dirty="0" smtClean="0"/>
              <a:t>work well with others and do not gossip about other employees </a:t>
            </a:r>
          </a:p>
          <a:p>
            <a:pPr lvl="1"/>
            <a:r>
              <a:rPr lang="en-US" dirty="0" smtClean="0"/>
              <a:t>do not complain</a:t>
            </a:r>
          </a:p>
          <a:p>
            <a:pPr lvl="2"/>
            <a:r>
              <a:rPr lang="en-US" dirty="0" smtClean="0"/>
              <a:t>stay positive and appreciate your current job</a:t>
            </a:r>
          </a:p>
          <a:p>
            <a:pPr lvl="1"/>
            <a:r>
              <a:rPr lang="en-US" dirty="0" smtClean="0"/>
              <a:t>offer to help</a:t>
            </a:r>
          </a:p>
          <a:p>
            <a:pPr lvl="2"/>
            <a:r>
              <a:rPr lang="en-US" dirty="0" smtClean="0"/>
              <a:t>volunteer time for new projects and take on more responsibility</a:t>
            </a:r>
          </a:p>
          <a:p>
            <a:pPr lvl="1"/>
            <a:r>
              <a:rPr lang="en-US" dirty="0" smtClean="0"/>
              <a:t>keep your thoughts to yourself</a:t>
            </a:r>
          </a:p>
          <a:p>
            <a:pPr lvl="2"/>
            <a:r>
              <a:rPr lang="en-US" dirty="0" smtClean="0"/>
              <a:t>do not discuss issues about your job to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getting to know people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nderstanding an individuals strengths, weaknesses and motivations can allow for a more productive working relationship</a:t>
            </a:r>
          </a:p>
          <a:p>
            <a:pPr lvl="1"/>
            <a:r>
              <a:rPr lang="en-US" dirty="0" smtClean="0"/>
              <a:t>treating everyone fairly</a:t>
            </a:r>
          </a:p>
          <a:p>
            <a:pPr lvl="2"/>
            <a:r>
              <a:rPr lang="en-US" dirty="0" smtClean="0"/>
              <a:t>giving everyone an equal chance to participate, contribute and be recognized in the workplace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hutterstock_225565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906962"/>
            <a:ext cx="2623653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231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&amp; Maintaining Employment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is often late to work and is always complaining about the work he has to complete</a:t>
            </a:r>
          </a:p>
          <a:p>
            <a:r>
              <a:rPr lang="en-US" dirty="0" smtClean="0"/>
              <a:t>Christi volunteers her time to work on a new project and shows up to work on time every 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Which of the employees has</a:t>
            </a:r>
          </a:p>
          <a:p>
            <a:pPr>
              <a:buNone/>
            </a:pPr>
            <a:r>
              <a:rPr lang="en-US" dirty="0" smtClean="0"/>
              <a:t>				more job security?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one of the most                                      important factors for                                     employee satisfaction                                          and retention</a:t>
            </a:r>
          </a:p>
          <a:p>
            <a:r>
              <a:rPr lang="en-US" dirty="0" smtClean="0"/>
              <a:t>Leads to the following:</a:t>
            </a:r>
          </a:p>
          <a:p>
            <a:pPr lvl="1"/>
            <a:r>
              <a:rPr lang="en-US" dirty="0" smtClean="0"/>
              <a:t>a more clear career path</a:t>
            </a:r>
          </a:p>
          <a:p>
            <a:pPr lvl="1"/>
            <a:r>
              <a:rPr lang="en-US" dirty="0" smtClean="0"/>
              <a:t>increased motivation</a:t>
            </a:r>
          </a:p>
          <a:p>
            <a:pPr lvl="1"/>
            <a:r>
              <a:rPr lang="en-US" dirty="0" smtClean="0"/>
              <a:t>tangible goals to work towards</a:t>
            </a:r>
          </a:p>
          <a:p>
            <a:r>
              <a:rPr lang="en-US" dirty="0" smtClean="0"/>
              <a:t>Opportunities often include:</a:t>
            </a:r>
          </a:p>
          <a:p>
            <a:pPr lvl="1"/>
            <a:r>
              <a:rPr lang="en-US" dirty="0" smtClean="0"/>
              <a:t>increased salary or benefits</a:t>
            </a:r>
          </a:p>
          <a:p>
            <a:pPr lvl="1"/>
            <a:r>
              <a:rPr lang="en-US" dirty="0" smtClean="0"/>
              <a:t>promotions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505200" cy="233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requires employees to take an initiative and perform the following:</a:t>
            </a:r>
          </a:p>
          <a:p>
            <a:pPr lvl="1"/>
            <a:r>
              <a:rPr lang="en-US" dirty="0" smtClean="0"/>
              <a:t>talking to your boss</a:t>
            </a:r>
          </a:p>
          <a:p>
            <a:pPr lvl="1"/>
            <a:r>
              <a:rPr lang="en-US" dirty="0" smtClean="0"/>
              <a:t>asking for more work</a:t>
            </a:r>
          </a:p>
          <a:p>
            <a:pPr lvl="1"/>
            <a:r>
              <a:rPr lang="en-US" dirty="0" smtClean="0"/>
              <a:t>volunteering </a:t>
            </a:r>
          </a:p>
          <a:p>
            <a:pPr lvl="1"/>
            <a:r>
              <a:rPr lang="en-US" dirty="0" smtClean="0"/>
              <a:t>working on interpersonal skills</a:t>
            </a:r>
          </a:p>
          <a:p>
            <a:pPr lvl="1"/>
            <a:r>
              <a:rPr lang="en-US" dirty="0" smtClean="0"/>
              <a:t>being innovative</a:t>
            </a:r>
          </a:p>
          <a:p>
            <a:pPr lvl="1"/>
            <a:r>
              <a:rPr lang="en-US" dirty="0" smtClean="0"/>
              <a:t>finding a mentor</a:t>
            </a:r>
          </a:p>
          <a:p>
            <a:pPr lvl="1"/>
            <a:r>
              <a:rPr lang="en-US" dirty="0" smtClean="0"/>
              <a:t>selling yourself</a:t>
            </a:r>
          </a:p>
          <a:p>
            <a:pPr lvl="1"/>
            <a:r>
              <a:rPr lang="en-US" dirty="0" smtClean="0"/>
              <a:t>keep learning</a:t>
            </a:r>
          </a:p>
          <a:p>
            <a:pPr lvl="1"/>
            <a:r>
              <a:rPr lang="en-US" dirty="0" smtClean="0"/>
              <a:t>expanding your network</a:t>
            </a:r>
          </a:p>
          <a:p>
            <a:pPr lvl="1"/>
            <a:r>
              <a:rPr lang="en-US" dirty="0" smtClean="0"/>
              <a:t>building your reputation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Employment Advancement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Katie speaks to her boss about her career goals and often asks for more work</a:t>
            </a:r>
          </a:p>
          <a:p>
            <a:r>
              <a:rPr lang="en-US" dirty="0" smtClean="0"/>
              <a:t>Gary has not spoken to his boss about his career goals and does not ask for extra work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Who is more likely to advance</a:t>
            </a:r>
          </a:p>
          <a:p>
            <a:pPr>
              <a:buNone/>
            </a:pPr>
            <a:r>
              <a:rPr lang="en-US" dirty="0" smtClean="0"/>
              <a:t>			   in their career?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65725"/>
          </a:xfrm>
        </p:spPr>
        <p:txBody>
          <a:bodyPr/>
          <a:lstStyle/>
          <a:p>
            <a:r>
              <a:rPr lang="en-US" dirty="0" smtClean="0"/>
              <a:t>Is defined as an employee leaving a company and is referred to as “quitting a job”</a:t>
            </a:r>
          </a:p>
          <a:p>
            <a:r>
              <a:rPr lang="en-US" dirty="0" smtClean="0"/>
              <a:t>Is often required by employees due to the following workplace problems:</a:t>
            </a:r>
          </a:p>
          <a:p>
            <a:pPr lvl="1"/>
            <a:r>
              <a:rPr lang="en-US" dirty="0" smtClean="0"/>
              <a:t>overworked</a:t>
            </a:r>
          </a:p>
          <a:p>
            <a:pPr lvl="1"/>
            <a:r>
              <a:rPr lang="en-US" dirty="0" smtClean="0"/>
              <a:t>no recognition or rewards for good work</a:t>
            </a:r>
          </a:p>
          <a:p>
            <a:pPr lvl="1"/>
            <a:r>
              <a:rPr lang="en-US" dirty="0" smtClean="0"/>
              <a:t>poor relationships and interpersonal skills in the workplace</a:t>
            </a:r>
          </a:p>
          <a:p>
            <a:pPr lvl="1"/>
            <a:r>
              <a:rPr lang="en-US" dirty="0" smtClean="0"/>
              <a:t>employers dishonoring commitments</a:t>
            </a:r>
          </a:p>
          <a:p>
            <a:pPr lvl="1"/>
            <a:r>
              <a:rPr lang="en-US" dirty="0" smtClean="0"/>
              <a:t>employers hiring and promoting the wrong people</a:t>
            </a:r>
          </a:p>
          <a:p>
            <a:pPr lvl="1"/>
            <a:r>
              <a:rPr lang="en-US" dirty="0" smtClean="0"/>
              <a:t>employers failing to engage creativity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an employee to perform the following:</a:t>
            </a:r>
          </a:p>
          <a:p>
            <a:pPr lvl="1"/>
            <a:r>
              <a:rPr lang="en-US" dirty="0" smtClean="0"/>
              <a:t>notify the boss</a:t>
            </a:r>
          </a:p>
          <a:p>
            <a:pPr lvl="2"/>
            <a:r>
              <a:rPr lang="en-US" dirty="0" smtClean="0"/>
              <a:t>schedule a meeting and notify the boss in person</a:t>
            </a:r>
          </a:p>
          <a:p>
            <a:pPr lvl="1"/>
            <a:r>
              <a:rPr lang="en-US" dirty="0" smtClean="0"/>
              <a:t>give plenty of notice</a:t>
            </a:r>
          </a:p>
          <a:p>
            <a:pPr lvl="2"/>
            <a:r>
              <a:rPr lang="en-US" dirty="0" smtClean="0"/>
              <a:t>give at least two weeks or more in order to make the transition process easier</a:t>
            </a:r>
          </a:p>
          <a:p>
            <a:pPr lvl="1"/>
            <a:r>
              <a:rPr lang="en-US" dirty="0" smtClean="0"/>
              <a:t>prepare emotions</a:t>
            </a:r>
          </a:p>
          <a:p>
            <a:pPr lvl="2"/>
            <a:r>
              <a:rPr lang="en-US" dirty="0" smtClean="0"/>
              <a:t>contain feelings of regret, anger, frustration or sadness and do not feel obligated to explain the reason for leaving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26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an employee to perform the following:</a:t>
            </a:r>
          </a:p>
          <a:p>
            <a:pPr lvl="1"/>
            <a:r>
              <a:rPr lang="en-US" dirty="0" smtClean="0"/>
              <a:t>finish with a strong performance</a:t>
            </a:r>
          </a:p>
          <a:p>
            <a:pPr lvl="2"/>
            <a:r>
              <a:rPr lang="en-US" dirty="0" smtClean="0"/>
              <a:t>continue working well on projects, do not leave employers or colleagues in a bind and leave a good impression</a:t>
            </a:r>
          </a:p>
          <a:p>
            <a:pPr lvl="1"/>
            <a:r>
              <a:rPr lang="en-US" dirty="0" smtClean="0"/>
              <a:t>show gratitude</a:t>
            </a:r>
          </a:p>
          <a:p>
            <a:pPr lvl="2"/>
            <a:r>
              <a:rPr lang="en-US" dirty="0" smtClean="0"/>
              <a:t>verbally thank employers                                          and colleagues and be                                         positive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06875"/>
            <a:ext cx="3403485" cy="227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Terminating Employment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feels overworked and is overwhelmed with his current job.  He quits unexpectedly without any notice.</a:t>
            </a:r>
          </a:p>
          <a:p>
            <a:r>
              <a:rPr lang="en-US" dirty="0" smtClean="0"/>
              <a:t>Allison has accepted a position at a new company and schedules a meeting with her current boss to give her two weeks notice.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Who has terminated their employment 			more successfully?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making expectations clear</a:t>
            </a:r>
          </a:p>
          <a:p>
            <a:pPr lvl="2"/>
            <a:r>
              <a:rPr lang="en-US" dirty="0" smtClean="0"/>
              <a:t>setting specific goals and requirements to give people direction and motivation</a:t>
            </a:r>
          </a:p>
          <a:p>
            <a:pPr lvl="1"/>
            <a:r>
              <a:rPr lang="en-US" dirty="0" smtClean="0"/>
              <a:t>giving and receiving constructive criticism and feedback</a:t>
            </a:r>
          </a:p>
          <a:p>
            <a:pPr lvl="2"/>
            <a:r>
              <a:rPr lang="en-US" dirty="0" smtClean="0"/>
              <a:t>giving advice which is                                         useful and providing                                       possible solutions for                                               work improvement;                                       listening to peer advice                                       and solutions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shutterstock_154463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78262"/>
            <a:ext cx="3276600" cy="243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86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participates in </a:t>
            </a:r>
            <a:r>
              <a:rPr lang="en-US" sz="3200" dirty="0" smtClean="0"/>
              <a:t>group discussions </a:t>
            </a:r>
            <a:r>
              <a:rPr lang="en-US" sz="3200" dirty="0"/>
              <a:t>and inspires others while facilitating success, she </a:t>
            </a:r>
            <a:r>
              <a:rPr lang="en-US" sz="3200" dirty="0" smtClean="0"/>
              <a:t>encourages individuals </a:t>
            </a:r>
            <a:r>
              <a:rPr lang="en-US" sz="3200" dirty="0"/>
              <a:t>to get </a:t>
            </a:r>
            <a:r>
              <a:rPr lang="en-US" sz="3200" dirty="0" smtClean="0"/>
              <a:t>on board </a:t>
            </a:r>
            <a:r>
              <a:rPr lang="en-US" sz="3200" dirty="0"/>
              <a:t>and </a:t>
            </a:r>
            <a:r>
              <a:rPr lang="en-US" sz="3200" dirty="0" smtClean="0"/>
              <a:t>upholds </a:t>
            </a:r>
            <a:r>
              <a:rPr lang="en-US" sz="3200" dirty="0"/>
              <a:t>herself to a high </a:t>
            </a:r>
            <a:r>
              <a:rPr lang="en-US" sz="3200" dirty="0" smtClean="0"/>
              <a:t>standard to lead by example</a:t>
            </a:r>
            <a:endParaRPr lang="en-US" sz="3200" dirty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on the other hand, has a lack of energy, is </a:t>
            </a:r>
            <a:r>
              <a:rPr lang="en-US" sz="3200" dirty="0" smtClean="0"/>
              <a:t>pessimistic </a:t>
            </a:r>
            <a:r>
              <a:rPr lang="en-US" sz="3200" dirty="0"/>
              <a:t>and lacks interpersonal </a:t>
            </a:r>
            <a:r>
              <a:rPr lang="en-US" sz="3200" dirty="0" smtClean="0"/>
              <a:t>skills</a:t>
            </a:r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175" lvl="1" indent="0" algn="ctr">
              <a:buNone/>
            </a:pPr>
            <a:r>
              <a:rPr lang="en-US" sz="3200" dirty="0" smtClean="0"/>
              <a:t>Who is the better leader?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ability to plan and execute control over the amount of time spent on specific activities to effectively accomplish goals in a timely manner</a:t>
            </a:r>
          </a:p>
          <a:p>
            <a:r>
              <a:rPr lang="en-US" dirty="0" smtClean="0"/>
              <a:t>Includes punctuality, which is defined as the ability to complete tasks and fulfill obligations in a timely manner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612" y="6153090"/>
            <a:ext cx="8770776" cy="400110"/>
          </a:xfrm>
          <a:prstGeom prst="rect">
            <a:avLst/>
          </a:prstGeom>
          <a:solidFill>
            <a:srgbClr val="7C8284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Fact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Punctuality is also referred to as being “on time.”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lead to the following:</a:t>
            </a:r>
          </a:p>
          <a:p>
            <a:pPr lvl="1"/>
            <a:r>
              <a:rPr lang="en-US" dirty="0" smtClean="0"/>
              <a:t>greater productivity and efficiency</a:t>
            </a:r>
          </a:p>
          <a:p>
            <a:pPr lvl="1"/>
            <a:r>
              <a:rPr lang="en-US" dirty="0" smtClean="0"/>
              <a:t>better professional status</a:t>
            </a:r>
          </a:p>
          <a:p>
            <a:pPr lvl="1"/>
            <a:r>
              <a:rPr lang="en-US" dirty="0" smtClean="0"/>
              <a:t>less stress in the workplace</a:t>
            </a:r>
          </a:p>
          <a:p>
            <a:pPr lvl="1"/>
            <a:r>
              <a:rPr lang="en-US" dirty="0" smtClean="0"/>
              <a:t>increased opportunities for advancement</a:t>
            </a:r>
          </a:p>
          <a:p>
            <a:pPr lvl="1"/>
            <a:r>
              <a:rPr lang="en-US" dirty="0" smtClean="0"/>
              <a:t>greater opportunities to attain important career goals</a:t>
            </a:r>
          </a:p>
          <a:p>
            <a:pPr lvl="1"/>
            <a:r>
              <a:rPr lang="en-US" dirty="0" smtClean="0"/>
              <a:t>providing reliability</a:t>
            </a:r>
          </a:p>
          <a:p>
            <a:pPr lvl="1"/>
            <a:r>
              <a:rPr lang="en-US" dirty="0" smtClean="0"/>
              <a:t>building personal                                         relationships</a:t>
            </a:r>
          </a:p>
          <a:p>
            <a:pPr lvl="1"/>
            <a:r>
              <a:rPr lang="en-US" dirty="0" smtClean="0"/>
              <a:t>inspiring others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94426"/>
            <a:ext cx="3581400" cy="238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46725"/>
          </a:xfrm>
        </p:spPr>
        <p:txBody>
          <a:bodyPr/>
          <a:lstStyle/>
          <a:p>
            <a:r>
              <a:rPr lang="en-US" dirty="0"/>
              <a:t>Can be implemented through: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prioritizing</a:t>
            </a:r>
          </a:p>
          <a:p>
            <a:pPr lvl="2"/>
            <a:r>
              <a:rPr lang="en-US" dirty="0" smtClean="0"/>
              <a:t>deciding what tasks are urgent or important and completing those items first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setting goals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ability to designate short-term goals such as deadlines and long-term goals such as growth within the company and strive to complete each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avoiding procrastination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ability to schedule tasks within the correct time frame and understanding the task must be completed on time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43600" cy="5165725"/>
          </a:xfrm>
        </p:spPr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productivity</a:t>
            </a:r>
          </a:p>
          <a:p>
            <a:pPr lvl="2"/>
            <a:r>
              <a:rPr lang="en-US" dirty="0" smtClean="0"/>
              <a:t>developing a regular work routine by finding more efficient ways to complete tasks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pPr lvl="2"/>
            <a:r>
              <a:rPr lang="en-US" dirty="0" smtClean="0"/>
              <a:t>breaking down tasks into easy to complete steps and keeping a positive attitude toward frustrations and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hutterstock_139253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100" y="2155958"/>
            <a:ext cx="2209800" cy="3308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17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1716</Words>
  <Application>Microsoft Office PowerPoint</Application>
  <PresentationFormat>On-screen Show (4:3)</PresentationFormat>
  <Paragraphs>276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PowerPoint Presentation</vt:lpstr>
      <vt:lpstr>Leadership</vt:lpstr>
      <vt:lpstr>Leadership Skills</vt:lpstr>
      <vt:lpstr>Leadership Skills</vt:lpstr>
      <vt:lpstr>Leadership Example</vt:lpstr>
      <vt:lpstr>Time Management</vt:lpstr>
      <vt:lpstr>Time Management</vt:lpstr>
      <vt:lpstr>Time Management Skills</vt:lpstr>
      <vt:lpstr>Time Management Skills</vt:lpstr>
      <vt:lpstr>Time Management Skills</vt:lpstr>
      <vt:lpstr>Time Management Example</vt:lpstr>
      <vt:lpstr>Knowledge of Technology</vt:lpstr>
      <vt:lpstr>Knowledge of Technology Skills</vt:lpstr>
      <vt:lpstr>Knowledge of Technology Skills</vt:lpstr>
      <vt:lpstr>Knowledge of Technology Example</vt:lpstr>
      <vt:lpstr>Stress Management</vt:lpstr>
      <vt:lpstr>Stress Management Skills</vt:lpstr>
      <vt:lpstr>Stress Management Skills</vt:lpstr>
      <vt:lpstr>Stress Management Example</vt:lpstr>
      <vt:lpstr>Work-Life Balance</vt:lpstr>
      <vt:lpstr>Work-Life Balance</vt:lpstr>
      <vt:lpstr>Work-Life Balance Example</vt:lpstr>
      <vt:lpstr>Productive Work Habits</vt:lpstr>
      <vt:lpstr>Productive Work Habits</vt:lpstr>
      <vt:lpstr>Productive Work Habits</vt:lpstr>
      <vt:lpstr>Productive Work Habits Example</vt:lpstr>
      <vt:lpstr>Employability Skills</vt:lpstr>
      <vt:lpstr>Securing &amp; Maintaining Employment</vt:lpstr>
      <vt:lpstr>Securing &amp; Maintaining Employment</vt:lpstr>
      <vt:lpstr>Securing &amp; Maintaining Employment Example</vt:lpstr>
      <vt:lpstr>Employment Advancement</vt:lpstr>
      <vt:lpstr>Employment Advancement</vt:lpstr>
      <vt:lpstr>Employment Advancement Example</vt:lpstr>
      <vt:lpstr>Terminating Employment</vt:lpstr>
      <vt:lpstr>Terminating Employment</vt:lpstr>
      <vt:lpstr>Terminating Employment</vt:lpstr>
      <vt:lpstr>Terminating Employment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Ryan Switzer</cp:lastModifiedBy>
  <cp:revision>228</cp:revision>
  <cp:lastPrinted>2015-01-27T21:10:07Z</cp:lastPrinted>
  <dcterms:created xsi:type="dcterms:W3CDTF">2014-12-27T08:41:32Z</dcterms:created>
  <dcterms:modified xsi:type="dcterms:W3CDTF">2017-08-31T14:50:47Z</dcterms:modified>
</cp:coreProperties>
</file>