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32"/>
  </p:notesMasterIdLst>
  <p:handoutMasterIdLst>
    <p:handoutMasterId r:id="rId33"/>
  </p:handoutMasterIdLst>
  <p:sldIdLst>
    <p:sldId id="334" r:id="rId2"/>
    <p:sldId id="266" r:id="rId3"/>
    <p:sldId id="322" r:id="rId4"/>
    <p:sldId id="295" r:id="rId5"/>
    <p:sldId id="297" r:id="rId6"/>
    <p:sldId id="324" r:id="rId7"/>
    <p:sldId id="323" r:id="rId8"/>
    <p:sldId id="299" r:id="rId9"/>
    <p:sldId id="339" r:id="rId10"/>
    <p:sldId id="340" r:id="rId11"/>
    <p:sldId id="341" r:id="rId12"/>
    <p:sldId id="342" r:id="rId13"/>
    <p:sldId id="343" r:id="rId14"/>
    <p:sldId id="344" r:id="rId15"/>
    <p:sldId id="345" r:id="rId16"/>
    <p:sldId id="346" r:id="rId17"/>
    <p:sldId id="347" r:id="rId18"/>
    <p:sldId id="348" r:id="rId19"/>
    <p:sldId id="312" r:id="rId20"/>
    <p:sldId id="304" r:id="rId21"/>
    <p:sldId id="301" r:id="rId22"/>
    <p:sldId id="302" r:id="rId23"/>
    <p:sldId id="300" r:id="rId24"/>
    <p:sldId id="303" r:id="rId25"/>
    <p:sldId id="330" r:id="rId26"/>
    <p:sldId id="314" r:id="rId27"/>
    <p:sldId id="307" r:id="rId28"/>
    <p:sldId id="309" r:id="rId29"/>
    <p:sldId id="335" r:id="rId30"/>
    <p:sldId id="331" r:id="rId31"/>
  </p:sldIdLst>
  <p:sldSz cx="9144000" cy="6858000" type="screen4x3"/>
  <p:notesSz cx="6858000" cy="9144000"/>
  <p:custDataLst>
    <p:tags r:id="rId34"/>
  </p:custDataLst>
  <p:defaultTextStyle>
    <a:defPPr>
      <a:defRPr lang="en-US"/>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457200" algn="l" rtl="0" eaLnBrk="0" fontAlgn="base" hangingPunct="0">
      <a:spcBef>
        <a:spcPct val="0"/>
      </a:spcBef>
      <a:spcAft>
        <a:spcPct val="0"/>
      </a:spcAft>
      <a:defRPr sz="2800" kern="1200">
        <a:solidFill>
          <a:schemeClr val="tx1"/>
        </a:solidFill>
        <a:latin typeface="Arial" charset="0"/>
        <a:ea typeface="+mn-ea"/>
        <a:cs typeface="+mn-cs"/>
      </a:defRPr>
    </a:lvl2pPr>
    <a:lvl3pPr marL="914400" algn="l" rtl="0" eaLnBrk="0" fontAlgn="base" hangingPunct="0">
      <a:spcBef>
        <a:spcPct val="0"/>
      </a:spcBef>
      <a:spcAft>
        <a:spcPct val="0"/>
      </a:spcAft>
      <a:defRPr sz="2800" kern="1200">
        <a:solidFill>
          <a:schemeClr val="tx1"/>
        </a:solidFill>
        <a:latin typeface="Arial" charset="0"/>
        <a:ea typeface="+mn-ea"/>
        <a:cs typeface="+mn-cs"/>
      </a:defRPr>
    </a:lvl3pPr>
    <a:lvl4pPr marL="1371600" algn="l" rtl="0" eaLnBrk="0" fontAlgn="base" hangingPunct="0">
      <a:spcBef>
        <a:spcPct val="0"/>
      </a:spcBef>
      <a:spcAft>
        <a:spcPct val="0"/>
      </a:spcAft>
      <a:defRPr sz="2800" kern="1200">
        <a:solidFill>
          <a:schemeClr val="tx1"/>
        </a:solidFill>
        <a:latin typeface="Arial" charset="0"/>
        <a:ea typeface="+mn-ea"/>
        <a:cs typeface="+mn-cs"/>
      </a:defRPr>
    </a:lvl4pPr>
    <a:lvl5pPr marL="1828800" algn="l" rtl="0" eaLnBrk="0" fontAlgn="base" hangingPunct="0">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44">
          <p15:clr>
            <a:srgbClr val="A4A3A4"/>
          </p15:clr>
        </p15:guide>
        <p15:guide id="2" orient="horz" pos="894">
          <p15:clr>
            <a:srgbClr val="A4A3A4"/>
          </p15:clr>
        </p15:guide>
        <p15:guide id="3" orient="horz" pos="1134">
          <p15:clr>
            <a:srgbClr val="A4A3A4"/>
          </p15:clr>
        </p15:guide>
        <p15:guide id="4" pos="240">
          <p15:clr>
            <a:srgbClr val="A4A3A4"/>
          </p15:clr>
        </p15:guide>
        <p15:guide id="5"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9A5C"/>
    <a:srgbClr val="B2B2B2"/>
    <a:srgbClr val="1C1C1C"/>
    <a:srgbClr val="808080"/>
    <a:srgbClr val="969696"/>
    <a:srgbClr val="8CB5DE"/>
    <a:srgbClr val="DDDDDD"/>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62" autoAdjust="0"/>
    <p:restoredTop sz="76199" autoAdjust="0"/>
  </p:normalViewPr>
  <p:slideViewPr>
    <p:cSldViewPr snapToGrid="0">
      <p:cViewPr varScale="1">
        <p:scale>
          <a:sx n="57" d="100"/>
          <a:sy n="57" d="100"/>
        </p:scale>
        <p:origin x="1626" y="66"/>
      </p:cViewPr>
      <p:guideLst>
        <p:guide orient="horz" pos="144"/>
        <p:guide orient="horz" pos="894"/>
        <p:guide orient="horz" pos="1134"/>
        <p:guide pos="24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954"/>
    </p:cViewPr>
  </p:sorterViewPr>
  <p:notesViewPr>
    <p:cSldViewPr snapToGrid="0">
      <p:cViewPr>
        <p:scale>
          <a:sx n="125" d="100"/>
          <a:sy n="125" d="100"/>
        </p:scale>
        <p:origin x="-1080" y="57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5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26521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26522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26522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DBC17467-C17E-461F-B14A-97EB7F880233}" type="slidenum">
              <a:rPr lang="en-US"/>
              <a:pPr>
                <a:defRPr/>
              </a:pPr>
              <a:t>‹#›</a:t>
            </a:fld>
            <a:endParaRPr lang="en-US" dirty="0"/>
          </a:p>
        </p:txBody>
      </p:sp>
    </p:spTree>
    <p:extLst>
      <p:ext uri="{BB962C8B-B14F-4D97-AF65-F5344CB8AC3E}">
        <p14:creationId xmlns:p14="http://schemas.microsoft.com/office/powerpoint/2010/main" val="22226112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163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defRPr>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defRPr>
            </a:lvl1pPr>
          </a:lstStyle>
          <a:p>
            <a:pPr>
              <a:defRPr/>
            </a:pPr>
            <a:endParaRPr lang="en-US"/>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pPr>
              <a:defRPr/>
            </a:pPr>
            <a:fld id="{05D5021B-E0BD-41C9-944A-E9903AF44BD0}" type="slidenum">
              <a:rPr lang="en-US"/>
              <a:pPr>
                <a:defRPr/>
              </a:pPr>
              <a:t>‹#›</a:t>
            </a:fld>
            <a:endParaRPr lang="en-US" dirty="0"/>
          </a:p>
        </p:txBody>
      </p:sp>
    </p:spTree>
    <p:extLst>
      <p:ext uri="{BB962C8B-B14F-4D97-AF65-F5344CB8AC3E}">
        <p14:creationId xmlns:p14="http://schemas.microsoft.com/office/powerpoint/2010/main" val="3545737564"/>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ts val="600"/>
      </a:spcBef>
      <a:spcAft>
        <a:spcPct val="0"/>
      </a:spcAft>
      <a:defRPr sz="1000" kern="1200">
        <a:solidFill>
          <a:schemeClr val="tx1"/>
        </a:solidFill>
        <a:latin typeface="Arial" pitchFamily="34" charset="0"/>
        <a:ea typeface="+mn-ea"/>
        <a:cs typeface="+mn-cs"/>
      </a:defRPr>
    </a:lvl1pPr>
    <a:lvl2pPr marL="457200" algn="l" rtl="0" eaLnBrk="0" fontAlgn="base" hangingPunct="0">
      <a:lnSpc>
        <a:spcPct val="90000"/>
      </a:lnSpc>
      <a:spcBef>
        <a:spcPts val="600"/>
      </a:spcBef>
      <a:spcAft>
        <a:spcPct val="0"/>
      </a:spcAft>
      <a:defRPr sz="1000" kern="1200">
        <a:solidFill>
          <a:schemeClr val="tx1"/>
        </a:solidFill>
        <a:latin typeface="Arial" pitchFamily="34" charset="0"/>
        <a:ea typeface="+mn-ea"/>
        <a:cs typeface="+mn-cs"/>
      </a:defRPr>
    </a:lvl2pPr>
    <a:lvl3pPr marL="914400" algn="l" rtl="0" eaLnBrk="0" fontAlgn="base" hangingPunct="0">
      <a:lnSpc>
        <a:spcPct val="90000"/>
      </a:lnSpc>
      <a:spcBef>
        <a:spcPts val="600"/>
      </a:spcBef>
      <a:spcAft>
        <a:spcPct val="0"/>
      </a:spcAft>
      <a:defRPr sz="1000" kern="1200">
        <a:solidFill>
          <a:schemeClr val="tx1"/>
        </a:solidFill>
        <a:latin typeface="Arial" pitchFamily="34" charset="0"/>
        <a:ea typeface="+mn-ea"/>
        <a:cs typeface="+mn-cs"/>
      </a:defRPr>
    </a:lvl3pPr>
    <a:lvl4pPr marL="1371600" algn="l" rtl="0" eaLnBrk="0" fontAlgn="base" hangingPunct="0">
      <a:lnSpc>
        <a:spcPct val="90000"/>
      </a:lnSpc>
      <a:spcBef>
        <a:spcPts val="600"/>
      </a:spcBef>
      <a:spcAft>
        <a:spcPct val="0"/>
      </a:spcAft>
      <a:defRPr sz="1000" kern="1200">
        <a:solidFill>
          <a:schemeClr val="tx1"/>
        </a:solidFill>
        <a:latin typeface="Arial" pitchFamily="34" charset="0"/>
        <a:ea typeface="+mn-ea"/>
        <a:cs typeface="+mn-cs"/>
      </a:defRPr>
    </a:lvl4pPr>
    <a:lvl5pPr marL="1828800" algn="l" rtl="0" eaLnBrk="0" fontAlgn="base" hangingPunct="0">
      <a:lnSpc>
        <a:spcPct val="90000"/>
      </a:lnSpc>
      <a:spcBef>
        <a:spcPts val="600"/>
      </a:spcBef>
      <a:spcAft>
        <a:spcPct val="0"/>
      </a:spcAft>
      <a:defRPr sz="10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staysafe.org/" TargetMode="External"/><Relationship Id="rId2" Type="http://schemas.openxmlformats.org/officeDocument/2006/relationships/slide" Target="../slides/slide20.xml"/><Relationship Id="rId1" Type="http://schemas.openxmlformats.org/officeDocument/2006/relationships/notesMaster" Target="../notesMasters/notesMaster1.xml"/><Relationship Id="rId5" Type="http://schemas.openxmlformats.org/officeDocument/2006/relationships/hyperlink" Target="http://www.microsoft.com/protect/" TargetMode="External"/><Relationship Id="rId4" Type="http://schemas.openxmlformats.org/officeDocument/2006/relationships/hyperlink" Target="http://www.getnetwise.org/"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kids.getnetwise.org/tool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mailto:abuse@microsoft.com"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en-US" dirty="0" smtClean="0">
              <a:latin typeface="Arial" charset="0"/>
            </a:endParaRPr>
          </a:p>
        </p:txBody>
      </p:sp>
      <p:sp>
        <p:nvSpPr>
          <p:cNvPr id="36868" name="Slide Number Placeholder 3"/>
          <p:cNvSpPr>
            <a:spLocks noGrp="1"/>
          </p:cNvSpPr>
          <p:nvPr>
            <p:ph type="sldNum" sz="quarter" idx="5"/>
          </p:nvPr>
        </p:nvSpPr>
        <p:spPr>
          <a:noFill/>
        </p:spPr>
        <p:txBody>
          <a:bodyPr/>
          <a:lstStyle/>
          <a:p>
            <a:fld id="{C4474231-C4E6-4E2A-9D84-D14D78328873}" type="slidenum">
              <a:rPr lang="en-US" smtClean="0">
                <a:latin typeface="Arial" charset="0"/>
              </a:rPr>
              <a:pPr/>
              <a:t>1</a:t>
            </a:fld>
            <a:endParaRPr lang="en-US" smtClean="0">
              <a:latin typeface="Arial" charset="0"/>
            </a:endParaRPr>
          </a:p>
        </p:txBody>
      </p:sp>
    </p:spTree>
    <p:extLst>
      <p:ext uri="{BB962C8B-B14F-4D97-AF65-F5344CB8AC3E}">
        <p14:creationId xmlns:p14="http://schemas.microsoft.com/office/powerpoint/2010/main" val="4131031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A5011A87-6C6F-48E3-AAFD-06DF408B15E9}" type="slidenum">
              <a:rPr lang="en-US" smtClean="0">
                <a:latin typeface="Arial" charset="0"/>
              </a:rPr>
              <a:pPr/>
              <a:t>10</a:t>
            </a:fld>
            <a:endParaRPr lang="en-US" smtClean="0">
              <a:latin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b="1" smtClean="0">
                <a:latin typeface="Arial" charset="0"/>
              </a:rPr>
              <a:t>Use a Firewall</a:t>
            </a:r>
          </a:p>
          <a:p>
            <a:pPr eaLnBrk="1" hangingPunct="1"/>
            <a:r>
              <a:rPr lang="en-US" smtClean="0">
                <a:latin typeface="Arial" charset="0"/>
              </a:rPr>
              <a:t>You wouldn’t leave your house unlocked with all your valuables inside, so why take that chance with your computer? </a:t>
            </a:r>
          </a:p>
          <a:p>
            <a:pPr eaLnBrk="1" hangingPunct="1"/>
            <a:endParaRPr lang="en-US" smtClean="0">
              <a:latin typeface="Arial" charset="0"/>
            </a:endParaRPr>
          </a:p>
          <a:p>
            <a:pPr eaLnBrk="1" hangingPunct="1"/>
            <a:r>
              <a:rPr lang="en-US" smtClean="0">
                <a:latin typeface="Arial" charset="0"/>
              </a:rPr>
              <a:t>A firewall creates a barrier between your computer and the Internet, a kind of security checkpoint that information and software must pass through before it can enter or leave your computer. </a:t>
            </a:r>
          </a:p>
          <a:p>
            <a:pPr eaLnBrk="1" hangingPunct="1"/>
            <a:endParaRPr lang="en-US" smtClean="0">
              <a:latin typeface="Arial" charset="0"/>
            </a:endParaRPr>
          </a:p>
          <a:p>
            <a:pPr eaLnBrk="1" hangingPunct="1"/>
            <a:r>
              <a:rPr lang="en-US" smtClean="0">
                <a:latin typeface="Arial" charset="0"/>
              </a:rPr>
              <a:t>The firewall is your first line of defense in protecting your computer, because it helps to obscure your computer to online attackers and many types of malicious software. A firewall can also help to prevent the software on your computer from accepting updates or modifications from the Internet without your permission. </a:t>
            </a:r>
          </a:p>
          <a:p>
            <a:pPr eaLnBrk="1" hangingPunct="1"/>
            <a:endParaRPr lang="en-US" smtClean="0">
              <a:latin typeface="Arial" charset="0"/>
            </a:endParaRPr>
          </a:p>
          <a:p>
            <a:pPr eaLnBrk="1" hangingPunct="1"/>
            <a:r>
              <a:rPr lang="en-US" smtClean="0">
                <a:latin typeface="Arial" charset="0"/>
              </a:rPr>
              <a:t>There are three kinds of firewalls you can use: software firewall, hardware firewalls, and wireless routers. The simplest way to use an Internet firewall is to turn the software firewall built into Windows Vista or Windows XP SP2. In Windows Vista, the firewall is turned on by default. </a:t>
            </a:r>
          </a:p>
        </p:txBody>
      </p:sp>
    </p:spTree>
    <p:extLst>
      <p:ext uri="{BB962C8B-B14F-4D97-AF65-F5344CB8AC3E}">
        <p14:creationId xmlns:p14="http://schemas.microsoft.com/office/powerpoint/2010/main" val="3099003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599DA4D3-DE27-4990-A5D0-399B0D369C91}" type="slidenum">
              <a:rPr lang="en-US" smtClean="0">
                <a:latin typeface="Arial" charset="0"/>
              </a:rPr>
              <a:pPr/>
              <a:t>11</a:t>
            </a:fld>
            <a:endParaRPr lang="en-US" smtClean="0">
              <a:latin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lnSpc>
                <a:spcPct val="80000"/>
              </a:lnSpc>
            </a:pPr>
            <a:r>
              <a:rPr lang="en-US" b="1" smtClean="0">
                <a:latin typeface="Arial" charset="0"/>
              </a:rPr>
              <a:t>Keep Your Operating System and Software Updated</a:t>
            </a:r>
          </a:p>
          <a:p>
            <a:pPr eaLnBrk="1" hangingPunct="1">
              <a:lnSpc>
                <a:spcPct val="80000"/>
              </a:lnSpc>
            </a:pPr>
            <a:r>
              <a:rPr lang="en-US" smtClean="0">
                <a:latin typeface="Arial" charset="0"/>
              </a:rPr>
              <a:t>One of the most important things you can do to help protect your computer is also one of the easiest. Just keep your system up to date with the latest software.</a:t>
            </a:r>
          </a:p>
          <a:p>
            <a:pPr eaLnBrk="1" hangingPunct="1">
              <a:lnSpc>
                <a:spcPct val="80000"/>
              </a:lnSpc>
            </a:pPr>
            <a:endParaRPr lang="en-US" smtClean="0">
              <a:latin typeface="Arial" charset="0"/>
            </a:endParaRPr>
          </a:p>
          <a:p>
            <a:pPr eaLnBrk="1" hangingPunct="1">
              <a:lnSpc>
                <a:spcPct val="80000"/>
              </a:lnSpc>
            </a:pPr>
            <a:r>
              <a:rPr lang="en-US" smtClean="0">
                <a:latin typeface="Arial" charset="0"/>
              </a:rPr>
              <a:t>Online criminals are constantly at work devising new ways to attack your computer and invade your privacy. Fortunately, software companies work even harder to counter those threats and to provide you with updated tools that you can use to protect your computer. </a:t>
            </a:r>
          </a:p>
          <a:p>
            <a:pPr eaLnBrk="1" hangingPunct="1">
              <a:lnSpc>
                <a:spcPct val="80000"/>
              </a:lnSpc>
            </a:pPr>
            <a:endParaRPr lang="en-US" smtClean="0">
              <a:latin typeface="Arial" charset="0"/>
            </a:endParaRPr>
          </a:p>
          <a:p>
            <a:pPr eaLnBrk="1" hangingPunct="1">
              <a:lnSpc>
                <a:spcPct val="80000"/>
              </a:lnSpc>
            </a:pPr>
            <a:r>
              <a:rPr lang="en-US" smtClean="0">
                <a:latin typeface="Arial" charset="0"/>
              </a:rPr>
              <a:t>You should regularly update your computer operating system with security updates provided by the manufacturer. The same goes for your Web browser and other important applications, including your antivirus and antispyware programs. Check the Web sites of software companies for information about updating the programs on your computer.</a:t>
            </a:r>
          </a:p>
          <a:p>
            <a:pPr eaLnBrk="1" hangingPunct="1">
              <a:lnSpc>
                <a:spcPct val="80000"/>
              </a:lnSpc>
            </a:pPr>
            <a:endParaRPr lang="en-US" smtClean="0">
              <a:latin typeface="Arial" charset="0"/>
            </a:endParaRPr>
          </a:p>
          <a:p>
            <a:pPr eaLnBrk="1" hangingPunct="1">
              <a:lnSpc>
                <a:spcPct val="80000"/>
              </a:lnSpc>
            </a:pPr>
            <a:r>
              <a:rPr lang="en-US" smtClean="0">
                <a:latin typeface="Arial" charset="0"/>
              </a:rPr>
              <a:t>If you use a Windows operating system from Microsoft, you can help protect your computer automatically by using the automatic updating feature available as part of Windows Vista or Windows XP SP2. You can manually update your Microsoft software by going to update.microsoft.com. When you turn on automatic updating, your computer will check for, download, and install updates on the schedule you choose. </a:t>
            </a:r>
          </a:p>
          <a:p>
            <a:pPr eaLnBrk="1" hangingPunct="1">
              <a:lnSpc>
                <a:spcPct val="80000"/>
              </a:lnSpc>
            </a:pPr>
            <a:endParaRPr lang="en-US" smtClean="0">
              <a:latin typeface="Arial" charset="0"/>
            </a:endParaRPr>
          </a:p>
          <a:p>
            <a:pPr eaLnBrk="1" hangingPunct="1">
              <a:lnSpc>
                <a:spcPct val="80000"/>
              </a:lnSpc>
            </a:pPr>
            <a:r>
              <a:rPr lang="en-US" b="1" smtClean="0">
                <a:latin typeface="Arial" charset="0"/>
              </a:rPr>
              <a:t>The Benefits of Automatic Security Updates</a:t>
            </a:r>
          </a:p>
          <a:p>
            <a:pPr eaLnBrk="1" hangingPunct="1">
              <a:lnSpc>
                <a:spcPct val="80000"/>
              </a:lnSpc>
            </a:pPr>
            <a:r>
              <a:rPr lang="en-US" smtClean="0">
                <a:latin typeface="Arial" charset="0"/>
              </a:rPr>
              <a:t>As with human viruses, the best treatment for computer viruses is to avoid getting them in the first place. </a:t>
            </a:r>
          </a:p>
          <a:p>
            <a:pPr eaLnBrk="1" hangingPunct="1">
              <a:lnSpc>
                <a:spcPct val="80000"/>
              </a:lnSpc>
            </a:pPr>
            <a:endParaRPr lang="en-US" smtClean="0">
              <a:latin typeface="Arial" charset="0"/>
            </a:endParaRPr>
          </a:p>
          <a:p>
            <a:pPr eaLnBrk="1" hangingPunct="1">
              <a:lnSpc>
                <a:spcPct val="80000"/>
              </a:lnSpc>
            </a:pPr>
            <a:r>
              <a:rPr lang="en-US" smtClean="0">
                <a:latin typeface="Arial" charset="0"/>
              </a:rPr>
              <a:t>Every time you log on to the Internet, your security risk increases. Having up-to-date security features already installed as part of your computer system helps to ensure that you have the highest level of protection available.</a:t>
            </a:r>
          </a:p>
        </p:txBody>
      </p:sp>
    </p:spTree>
    <p:extLst>
      <p:ext uri="{BB962C8B-B14F-4D97-AF65-F5344CB8AC3E}">
        <p14:creationId xmlns:p14="http://schemas.microsoft.com/office/powerpoint/2010/main" val="849052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392BF804-E49A-4A17-AE93-C6D6009B356A}" type="slidenum">
              <a:rPr lang="en-US" smtClean="0">
                <a:latin typeface="Arial" charset="0"/>
              </a:rPr>
              <a:pPr/>
              <a:t>12</a:t>
            </a:fld>
            <a:endParaRPr lang="en-US" smtClean="0">
              <a:latin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b="1" dirty="0" smtClean="0">
                <a:latin typeface="Arial" charset="0"/>
              </a:rPr>
              <a:t>Install and Maintain Antivirus Software</a:t>
            </a:r>
          </a:p>
          <a:p>
            <a:pPr eaLnBrk="1" hangingPunct="1"/>
            <a:r>
              <a:rPr lang="en-US" dirty="0" smtClean="0">
                <a:latin typeface="Arial" charset="0"/>
              </a:rPr>
              <a:t>Antivirus software helps to protect your computer by scanning e-mail, applications, and data that resides on your computer. Strong antivirus programs can detect and remove thousands of specific viruses before they have a chance to damage your computer.</a:t>
            </a:r>
          </a:p>
          <a:p>
            <a:pPr eaLnBrk="1" hangingPunct="1"/>
            <a:endParaRPr lang="en-US" dirty="0" smtClean="0">
              <a:latin typeface="Arial" charset="0"/>
            </a:endParaRPr>
          </a:p>
          <a:p>
            <a:pPr eaLnBrk="1" hangingPunct="1"/>
            <a:r>
              <a:rPr lang="en-US" dirty="0" smtClean="0">
                <a:latin typeface="Arial" charset="0"/>
              </a:rPr>
              <a:t>Most antivirus software uses signatures to identify malicious software, much like the police use fingerprints to identify criminals. To  ensure that your antivirus software is using the most current signatures, make sure to subscribe to an antivirus update service, and regularly install all updates from the manufacturer to keep the software current.</a:t>
            </a:r>
          </a:p>
          <a:p>
            <a:pPr eaLnBrk="1" hangingPunct="1"/>
            <a:endParaRPr lang="en-US" dirty="0" smtClean="0">
              <a:latin typeface="Arial" charset="0"/>
            </a:endParaRPr>
          </a:p>
          <a:p>
            <a:pPr eaLnBrk="1" hangingPunct="1"/>
            <a:r>
              <a:rPr lang="en-US" b="1" dirty="0" smtClean="0">
                <a:latin typeface="Arial" charset="0"/>
              </a:rPr>
              <a:t>Windows Live OneCare</a:t>
            </a:r>
            <a:r>
              <a:rPr lang="en-US" dirty="0" smtClean="0">
                <a:latin typeface="Arial" charset="0"/>
              </a:rPr>
              <a:t>—an always-on, all-in-one PC care service—offers antivirus protection while also helping to keep your computer tuned up and running at top speed.</a:t>
            </a:r>
          </a:p>
        </p:txBody>
      </p:sp>
    </p:spTree>
    <p:extLst>
      <p:ext uri="{BB962C8B-B14F-4D97-AF65-F5344CB8AC3E}">
        <p14:creationId xmlns:p14="http://schemas.microsoft.com/office/powerpoint/2010/main" val="3219883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A8C679E6-66B0-406C-BD39-D2CAD6BBD4FB}" type="slidenum">
              <a:rPr lang="en-US" smtClean="0">
                <a:latin typeface="Arial" charset="0"/>
              </a:rPr>
              <a:pPr/>
              <a:t>13</a:t>
            </a:fld>
            <a:endParaRPr lang="en-US" smtClean="0">
              <a:latin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b="1" dirty="0" smtClean="0">
                <a:latin typeface="Arial" charset="0"/>
              </a:rPr>
              <a:t>Install and Maintain Antispyware Software</a:t>
            </a:r>
          </a:p>
          <a:p>
            <a:pPr eaLnBrk="1" hangingPunct="1"/>
            <a:r>
              <a:rPr lang="en-US" dirty="0" smtClean="0">
                <a:latin typeface="Arial" charset="0"/>
              </a:rPr>
              <a:t>Antispyware software, such as Windows Defender from Microsoft, can detect and help you take action against any spyware or potentially unwanted software on your computer. It can also help to keep your computer running smoothly and prevent further intrusion. </a:t>
            </a:r>
          </a:p>
          <a:p>
            <a:pPr eaLnBrk="1" hangingPunct="1"/>
            <a:endParaRPr lang="en-US" dirty="0" smtClean="0">
              <a:latin typeface="Arial" charset="0"/>
            </a:endParaRPr>
          </a:p>
          <a:p>
            <a:pPr eaLnBrk="1" hangingPunct="1"/>
            <a:r>
              <a:rPr lang="en-US" dirty="0" smtClean="0">
                <a:latin typeface="Arial" charset="0"/>
              </a:rPr>
              <a:t>As with your operating system and antivirus software, it is essential that you keep your antispyware software up-to-date.</a:t>
            </a:r>
          </a:p>
          <a:p>
            <a:pPr eaLnBrk="1" hangingPunct="1"/>
            <a:endParaRPr lang="en-US" dirty="0" smtClean="0">
              <a:latin typeface="Arial" charset="0"/>
            </a:endParaRPr>
          </a:p>
          <a:p>
            <a:pPr eaLnBrk="1" hangingPunct="1"/>
            <a:r>
              <a:rPr lang="en-US" dirty="0" smtClean="0">
                <a:latin typeface="Arial" charset="0"/>
              </a:rPr>
              <a:t>Windows Defender is included with Windows Vista, and is available as a free download for computers running Windows XP SP2.</a:t>
            </a:r>
          </a:p>
        </p:txBody>
      </p:sp>
    </p:spTree>
    <p:extLst>
      <p:ext uri="{BB962C8B-B14F-4D97-AF65-F5344CB8AC3E}">
        <p14:creationId xmlns:p14="http://schemas.microsoft.com/office/powerpoint/2010/main" val="1376622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91565982-BE00-45DB-9A13-579F22642440}" type="slidenum">
              <a:rPr lang="en-US" smtClean="0">
                <a:latin typeface="Arial" charset="0"/>
              </a:rPr>
              <a:pPr/>
              <a:t>14</a:t>
            </a:fld>
            <a:endParaRPr lang="en-US" smtClean="0">
              <a:latin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smtClean="0">
                <a:latin typeface="Arial" charset="0"/>
              </a:rPr>
              <a:t>Now that you have your firewall turned on, your operating system updating automatically, and your antivirus and antispyware programs installed, what else can you do to protect your computer? Here are four additional steps that can help you protect your computer and keep it more secure:</a:t>
            </a:r>
          </a:p>
          <a:p>
            <a:pPr eaLnBrk="1" hangingPunct="1">
              <a:buFontTx/>
              <a:buChar char="•"/>
            </a:pPr>
            <a:r>
              <a:rPr lang="en-US" smtClean="0">
                <a:latin typeface="Arial" charset="0"/>
              </a:rPr>
              <a:t>Back up your files. </a:t>
            </a:r>
          </a:p>
          <a:p>
            <a:pPr eaLnBrk="1" hangingPunct="1">
              <a:buFontTx/>
              <a:buChar char="•"/>
            </a:pPr>
            <a:r>
              <a:rPr lang="en-US" smtClean="0">
                <a:latin typeface="Arial" charset="0"/>
              </a:rPr>
              <a:t>Think before you click. </a:t>
            </a:r>
          </a:p>
          <a:p>
            <a:pPr eaLnBrk="1" hangingPunct="1">
              <a:buFontTx/>
              <a:buChar char="•"/>
            </a:pPr>
            <a:r>
              <a:rPr lang="en-US" smtClean="0">
                <a:latin typeface="Arial" charset="0"/>
              </a:rPr>
              <a:t>Read Web site privacy statements. </a:t>
            </a:r>
          </a:p>
          <a:p>
            <a:pPr eaLnBrk="1" hangingPunct="1">
              <a:buFontTx/>
              <a:buChar char="•"/>
            </a:pPr>
            <a:r>
              <a:rPr lang="en-US" smtClean="0">
                <a:latin typeface="Arial" charset="0"/>
              </a:rPr>
              <a:t>Close pop-ups using red X. </a:t>
            </a:r>
          </a:p>
          <a:p>
            <a:pPr eaLnBrk="1" hangingPunct="1"/>
            <a:endParaRPr lang="en-US" smtClean="0">
              <a:latin typeface="Arial" charset="0"/>
            </a:endParaRPr>
          </a:p>
          <a:p>
            <a:pPr eaLnBrk="1" hangingPunct="1"/>
            <a:r>
              <a:rPr lang="en-US" smtClean="0">
                <a:latin typeface="Arial" charset="0"/>
              </a:rPr>
              <a:t>Let’s look at these steps in more detail.</a:t>
            </a:r>
          </a:p>
        </p:txBody>
      </p:sp>
    </p:spTree>
    <p:extLst>
      <p:ext uri="{BB962C8B-B14F-4D97-AF65-F5344CB8AC3E}">
        <p14:creationId xmlns:p14="http://schemas.microsoft.com/office/powerpoint/2010/main" val="72823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E21FB47B-45A2-47D3-8DD9-F6B847776C5A}" type="slidenum">
              <a:rPr lang="en-US" smtClean="0">
                <a:latin typeface="Arial" charset="0"/>
              </a:rPr>
              <a:pPr/>
              <a:t>15</a:t>
            </a:fld>
            <a:endParaRPr lang="en-US" smtClean="0">
              <a:latin typeface="Arial" charset="0"/>
            </a:endParaRPr>
          </a:p>
        </p:txBody>
      </p:sp>
      <p:sp>
        <p:nvSpPr>
          <p:cNvPr id="51203" name="Rectangle 2"/>
          <p:cNvSpPr>
            <a:spLocks noGrp="1" noRot="1" noChangeAspect="1" noChangeArrowheads="1" noTextEdit="1"/>
          </p:cNvSpPr>
          <p:nvPr>
            <p:ph type="sldImg"/>
          </p:nvPr>
        </p:nvSpPr>
        <p:spPr>
          <a:xfrm>
            <a:off x="1135063" y="663575"/>
            <a:ext cx="4572000" cy="3429000"/>
          </a:xfrm>
          <a:ln/>
        </p:spPr>
      </p:sp>
      <p:sp>
        <p:nvSpPr>
          <p:cNvPr id="51204" name="Rectangle 3"/>
          <p:cNvSpPr>
            <a:spLocks noGrp="1" noChangeArrowheads="1"/>
          </p:cNvSpPr>
          <p:nvPr>
            <p:ph type="body" idx="1"/>
          </p:nvPr>
        </p:nvSpPr>
        <p:spPr>
          <a:noFill/>
          <a:ln/>
        </p:spPr>
        <p:txBody>
          <a:bodyPr/>
          <a:lstStyle/>
          <a:p>
            <a:pPr eaLnBrk="1" hangingPunct="1"/>
            <a:r>
              <a:rPr lang="en-US" b="1" smtClean="0">
                <a:latin typeface="Arial" charset="0"/>
              </a:rPr>
              <a:t>Back Up Your Files</a:t>
            </a:r>
          </a:p>
          <a:p>
            <a:pPr eaLnBrk="1" hangingPunct="1"/>
            <a:r>
              <a:rPr lang="en-US" smtClean="0">
                <a:latin typeface="Arial" charset="0"/>
              </a:rPr>
              <a:t>First, because no security method is guaranteed to be 100% effective, it is important to regularly back up your critical files, before you encounter a virus or other problems that may damage your computer and delete some or all of your data. Many methods exist for backing up your files—from saving them to CD or DVD, to copying them to an external device, to trusting them to a Web-based backup service. Windows Live OneCare helps backup key files as part of its computer care service.</a:t>
            </a:r>
          </a:p>
          <a:p>
            <a:pPr eaLnBrk="1" hangingPunct="1"/>
            <a:endParaRPr lang="en-US" smtClean="0">
              <a:latin typeface="Arial" charset="0"/>
            </a:endParaRPr>
          </a:p>
          <a:p>
            <a:pPr eaLnBrk="1" hangingPunct="1"/>
            <a:r>
              <a:rPr lang="en-US" smtClean="0">
                <a:latin typeface="Arial" charset="0"/>
              </a:rPr>
              <a:t>To learn how to protect your data by backing up your files, visit www.microsoft.com/protect.</a:t>
            </a:r>
          </a:p>
        </p:txBody>
      </p:sp>
    </p:spTree>
    <p:extLst>
      <p:ext uri="{BB962C8B-B14F-4D97-AF65-F5344CB8AC3E}">
        <p14:creationId xmlns:p14="http://schemas.microsoft.com/office/powerpoint/2010/main" val="3835893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46C4A54-AD53-4172-9AB5-80DB8777FFB3}" type="slidenum">
              <a:rPr lang="en-US" smtClean="0">
                <a:latin typeface="Arial" charset="0"/>
              </a:rPr>
              <a:pPr/>
              <a:t>16</a:t>
            </a:fld>
            <a:endParaRPr lang="en-US" smtClean="0">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b="1" smtClean="0">
                <a:latin typeface="Arial" charset="0"/>
              </a:rPr>
              <a:t>Think Before you Click</a:t>
            </a:r>
          </a:p>
          <a:p>
            <a:pPr eaLnBrk="1" hangingPunct="1"/>
            <a:r>
              <a:rPr lang="en-US" smtClean="0">
                <a:latin typeface="Arial" charset="0"/>
              </a:rPr>
              <a:t>Think twice before you click on an e-mail attachment or link. And the same advice applies to clicking on banner ads or pop-up windows on the Web.</a:t>
            </a:r>
          </a:p>
          <a:p>
            <a:pPr eaLnBrk="1" hangingPunct="1"/>
            <a:endParaRPr lang="en-US" smtClean="0">
              <a:latin typeface="Arial" charset="0"/>
            </a:endParaRPr>
          </a:p>
          <a:p>
            <a:pPr eaLnBrk="1" hangingPunct="1"/>
            <a:r>
              <a:rPr lang="en-US" smtClean="0">
                <a:latin typeface="Arial" charset="0"/>
              </a:rPr>
              <a:t>Never open an e-mail attachment from someone you don't know. For that matter, be very cautious when opening an e-mail attachment from people you DO know, unless you know exactly what the attachment contains. Criminals can imitate a friend’s e-mail address, or your friend’s computer may be infected with a virus that is automatically sending e-mails.</a:t>
            </a:r>
          </a:p>
          <a:p>
            <a:pPr eaLnBrk="1" hangingPunct="1"/>
            <a:endParaRPr lang="en-US" smtClean="0">
              <a:latin typeface="Arial" charset="0"/>
            </a:endParaRPr>
          </a:p>
          <a:p>
            <a:pPr eaLnBrk="1" hangingPunct="1"/>
            <a:r>
              <a:rPr lang="en-US" smtClean="0">
                <a:latin typeface="Arial" charset="0"/>
              </a:rPr>
              <a:t>Links in e-mail can look like they lead to a legitimate business or Web site. However, criminals can create code behind these links to send you to a fake site without your knowledge. It’s best to always type a Web address into your Web browser, rather than clicking on links in e-mail.</a:t>
            </a:r>
          </a:p>
        </p:txBody>
      </p:sp>
    </p:spTree>
    <p:extLst>
      <p:ext uri="{BB962C8B-B14F-4D97-AF65-F5344CB8AC3E}">
        <p14:creationId xmlns:p14="http://schemas.microsoft.com/office/powerpoint/2010/main" val="2513715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19844027-CB2A-4E39-BA89-F9638E1840FE}" type="slidenum">
              <a:rPr lang="en-US" smtClean="0">
                <a:latin typeface="Arial" charset="0"/>
              </a:rPr>
              <a:pPr/>
              <a:t>17</a:t>
            </a:fld>
            <a:endParaRPr lang="en-US" smtClean="0">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b="1" smtClean="0">
                <a:latin typeface="Arial" charset="0"/>
              </a:rPr>
              <a:t>Read Privacy Statements</a:t>
            </a:r>
          </a:p>
          <a:p>
            <a:pPr eaLnBrk="1" hangingPunct="1"/>
            <a:r>
              <a:rPr lang="en-US" smtClean="0">
                <a:latin typeface="Arial" charset="0"/>
              </a:rPr>
              <a:t>In addition to installing and maintaining antivirus and antispyware software, only download files or programs from Web sites you trust. Make sure you understand what you are getting before you agree to download. Read privacy statements and license agreements for all Web sites you visit regularly and programs you download. </a:t>
            </a:r>
          </a:p>
        </p:txBody>
      </p:sp>
    </p:spTree>
    <p:extLst>
      <p:ext uri="{BB962C8B-B14F-4D97-AF65-F5344CB8AC3E}">
        <p14:creationId xmlns:p14="http://schemas.microsoft.com/office/powerpoint/2010/main" val="1374610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5BD1E87F-3242-48BC-AF03-E5CC1B70932B}" type="slidenum">
              <a:rPr lang="en-US" smtClean="0">
                <a:latin typeface="Arial" charset="0"/>
              </a:rPr>
              <a:pPr/>
              <a:t>18</a:t>
            </a:fld>
            <a:endParaRPr lang="en-US" smtClean="0">
              <a:latin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b="1" dirty="0" smtClean="0">
                <a:latin typeface="Arial" charset="0"/>
              </a:rPr>
              <a:t>Use the Red “X” to Close Pop-ups</a:t>
            </a:r>
          </a:p>
          <a:p>
            <a:pPr eaLnBrk="1" hangingPunct="1"/>
            <a:r>
              <a:rPr lang="en-US" dirty="0" smtClean="0">
                <a:latin typeface="Arial" charset="0"/>
              </a:rPr>
              <a:t>While you are surfing the Internet, if you see a pop-up window, never click any buttons in the window to close the window. Always use the red “X” in the corner of the pop-up window. Even though the pop-up window shows buttons saying “No,” or “Cancel,” criminals can program these buttons to trigger an action you don’t expect. Clicking any button, or even clicking anywhere in the pop-up window, could cause your computer to download unwanted software. The red “X,” usually found in the upper right corner of the pop-up window, is controlled by the browser program and is a safe way to close pop-up windows. </a:t>
            </a:r>
          </a:p>
          <a:p>
            <a:pPr eaLnBrk="1" hangingPunct="1"/>
            <a:endParaRPr lang="en-US" dirty="0" smtClean="0">
              <a:latin typeface="Arial" charset="0"/>
            </a:endParaRPr>
          </a:p>
          <a:p>
            <a:pPr eaLnBrk="1" hangingPunct="1"/>
            <a:r>
              <a:rPr lang="en-US" dirty="0" smtClean="0">
                <a:latin typeface="Arial" charset="0"/>
              </a:rPr>
              <a:t>With Internet Explorer 7, you can also press ALT+F4 to manually close a pop-up window.</a:t>
            </a:r>
          </a:p>
        </p:txBody>
      </p:sp>
    </p:spTree>
    <p:extLst>
      <p:ext uri="{BB962C8B-B14F-4D97-AF65-F5344CB8AC3E}">
        <p14:creationId xmlns:p14="http://schemas.microsoft.com/office/powerpoint/2010/main" val="1538170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D8A5EF24-9CE2-4201-9E69-848148F965DC}" type="slidenum">
              <a:rPr lang="en-US" smtClean="0">
                <a:latin typeface="Arial" charset="0"/>
              </a:rPr>
              <a:pPr/>
              <a:t>19</a:t>
            </a:fld>
            <a:endParaRPr lang="en-US"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b="1" smtClean="0">
                <a:latin typeface="Arial" charset="0"/>
              </a:rPr>
              <a:t>Protecting your family</a:t>
            </a:r>
            <a:r>
              <a:rPr lang="en-US" smtClean="0">
                <a:latin typeface="Arial" charset="0"/>
              </a:rPr>
              <a:t> when they use the Internet means understanding the dangers, talking openly and often with your children, providing clear guidance for healthy online behavior, and using technology where it can help to reduce your family’s exposure to online risks. </a:t>
            </a:r>
          </a:p>
          <a:p>
            <a:pPr eaLnBrk="1" hangingPunct="1"/>
            <a:endParaRPr lang="en-US" smtClean="0">
              <a:latin typeface="Arial" charset="0"/>
            </a:endParaRPr>
          </a:p>
          <a:p>
            <a:pPr eaLnBrk="1" hangingPunct="1"/>
            <a:r>
              <a:rPr lang="en-US" smtClean="0">
                <a:latin typeface="Arial" charset="0"/>
              </a:rPr>
              <a:t>There are </a:t>
            </a:r>
            <a:r>
              <a:rPr lang="en-US" b="1" smtClean="0">
                <a:latin typeface="Arial" charset="0"/>
              </a:rPr>
              <a:t>four basic steps</a:t>
            </a:r>
            <a:r>
              <a:rPr lang="en-US" smtClean="0">
                <a:latin typeface="Arial" charset="0"/>
              </a:rPr>
              <a:t> you need to take to help protect your family online:</a:t>
            </a:r>
          </a:p>
          <a:p>
            <a:pPr eaLnBrk="1" hangingPunct="1">
              <a:spcBef>
                <a:spcPts val="300"/>
              </a:spcBef>
              <a:buFontTx/>
              <a:buAutoNum type="arabicPeriod"/>
            </a:pPr>
            <a:r>
              <a:rPr lang="en-US" smtClean="0">
                <a:latin typeface="Arial" charset="0"/>
              </a:rPr>
              <a:t>Talk with your kids about what they do online.</a:t>
            </a:r>
          </a:p>
          <a:p>
            <a:pPr eaLnBrk="1" hangingPunct="1">
              <a:spcBef>
                <a:spcPts val="300"/>
              </a:spcBef>
              <a:buFontTx/>
              <a:buAutoNum type="arabicPeriod"/>
            </a:pPr>
            <a:r>
              <a:rPr lang="en-US" smtClean="0">
                <a:latin typeface="Arial" charset="0"/>
              </a:rPr>
              <a:t>Set clear rules for Internet use.</a:t>
            </a:r>
          </a:p>
          <a:p>
            <a:pPr eaLnBrk="1" hangingPunct="1">
              <a:spcBef>
                <a:spcPts val="300"/>
              </a:spcBef>
              <a:buFontTx/>
              <a:buAutoNum type="arabicPeriod"/>
            </a:pPr>
            <a:r>
              <a:rPr lang="en-US" smtClean="0">
                <a:latin typeface="Arial" charset="0"/>
              </a:rPr>
              <a:t>Keep personal information private.</a:t>
            </a:r>
          </a:p>
          <a:p>
            <a:pPr eaLnBrk="1" hangingPunct="1">
              <a:spcBef>
                <a:spcPts val="300"/>
              </a:spcBef>
              <a:buFontTx/>
              <a:buAutoNum type="arabicPeriod"/>
            </a:pPr>
            <a:r>
              <a:rPr lang="en-US" smtClean="0">
                <a:latin typeface="Arial" charset="0"/>
              </a:rPr>
              <a:t>Use family safety software.</a:t>
            </a:r>
          </a:p>
          <a:p>
            <a:pPr eaLnBrk="1" hangingPunct="1"/>
            <a:endParaRPr lang="en-US" smtClean="0">
              <a:latin typeface="Arial" charset="0"/>
            </a:endParaRPr>
          </a:p>
          <a:p>
            <a:pPr eaLnBrk="1" hangingPunct="1"/>
            <a:r>
              <a:rPr lang="en-US" smtClean="0">
                <a:latin typeface="Arial" charset="0"/>
              </a:rPr>
              <a:t>Let’s take a look at each step in more detail.</a:t>
            </a:r>
          </a:p>
          <a:p>
            <a:pPr eaLnBrk="1" hangingPunct="1"/>
            <a:endParaRPr lang="en-US" smtClean="0">
              <a:latin typeface="Arial" charset="0"/>
            </a:endParaRPr>
          </a:p>
          <a:p>
            <a:pPr eaLnBrk="1" hangingPunct="1"/>
            <a:r>
              <a:rPr lang="en-US" b="1" smtClean="0">
                <a:latin typeface="Arial" charset="0"/>
              </a:rPr>
              <a:t>OPTIONAL</a:t>
            </a:r>
          </a:p>
          <a:p>
            <a:r>
              <a:rPr lang="en-US" smtClean="0">
                <a:latin typeface="Arial" charset="0"/>
              </a:rPr>
              <a:t>[For children, the Internet is both a classroom and a virtual playground—perfect for exploration and learning, and also a great place to have fun. As children get older, the Internet often becomes a place where they form social networks—sending e-mail and instant messages to friends, posting and reading blogs, creating personal Web pages, sharing music and videos, and playing games.</a:t>
            </a:r>
          </a:p>
          <a:p>
            <a:endParaRPr lang="en-US" smtClean="0">
              <a:latin typeface="Arial" charset="0"/>
            </a:endParaRPr>
          </a:p>
          <a:p>
            <a:r>
              <a:rPr lang="en-US" smtClean="0">
                <a:latin typeface="Arial" charset="0"/>
              </a:rPr>
              <a:t>Many of these social activities can help kids develop healthy communication skills and learn to express themselves with greater self-confidence. Unfortunately, these same activities may be the source of serious issues for children, including risks to their personal safety and privacy as well as theft and computer security. </a:t>
            </a:r>
          </a:p>
          <a:p>
            <a:endParaRPr lang="en-US" smtClean="0">
              <a:latin typeface="Arial" charset="0"/>
            </a:endParaRPr>
          </a:p>
          <a:p>
            <a:r>
              <a:rPr lang="en-US" smtClean="0">
                <a:latin typeface="Arial" charset="0"/>
              </a:rPr>
              <a:t>While the Internet is undeniably a great resource for children, there are some places online that are not good for kids, just as there are places in every city that are unsafe or inappropriate for children. There are also certain Internet activities that may be fine for adults but not for children, and others that are OK for some children and not for others. </a:t>
            </a:r>
          </a:p>
          <a:p>
            <a:endParaRPr lang="en-US" smtClean="0">
              <a:latin typeface="Arial" charset="0"/>
            </a:endParaRPr>
          </a:p>
          <a:p>
            <a:r>
              <a:rPr lang="en-US" smtClean="0">
                <a:latin typeface="Arial" charset="0"/>
              </a:rPr>
              <a:t>The person best qualified to make decisions about what is right for your children is you. Being aware of the risks your children may encounter online, and what you can do to reduce or eliminate those risks, will enable you to make informed decisions about your children’s Internet use and help you to keep your family safe online.]</a:t>
            </a:r>
          </a:p>
        </p:txBody>
      </p:sp>
    </p:spTree>
    <p:extLst>
      <p:ext uri="{BB962C8B-B14F-4D97-AF65-F5344CB8AC3E}">
        <p14:creationId xmlns:p14="http://schemas.microsoft.com/office/powerpoint/2010/main" val="2290893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849E8099-AE33-4FAA-8245-24C0FFDD3A0C}" type="slidenum">
              <a:rPr lang="en-US" smtClean="0">
                <a:latin typeface="Arial" charset="0"/>
              </a:rPr>
              <a:pPr/>
              <a:t>2</a:t>
            </a:fld>
            <a:endParaRPr lang="en-US" smtClean="0">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lnSpc>
                <a:spcPct val="70000"/>
              </a:lnSpc>
            </a:pPr>
            <a:r>
              <a:rPr lang="en-US" sz="800" dirty="0" smtClean="0">
                <a:latin typeface="Arial" charset="0"/>
              </a:rPr>
              <a:t>The Internet is a global network that connects most of the world’s personal computers. Worldwide, every day, more than a billion people visit the Internet to work, shop, search for information and entertainment, and communicate with friends and colleagues. </a:t>
            </a:r>
          </a:p>
          <a:p>
            <a:pPr eaLnBrk="1" hangingPunct="1">
              <a:lnSpc>
                <a:spcPct val="70000"/>
              </a:lnSpc>
            </a:pPr>
            <a:endParaRPr lang="en-US" sz="800" dirty="0" smtClean="0">
              <a:latin typeface="Arial" charset="0"/>
            </a:endParaRPr>
          </a:p>
          <a:p>
            <a:pPr eaLnBrk="1" hangingPunct="1">
              <a:lnSpc>
                <a:spcPct val="70000"/>
              </a:lnSpc>
            </a:pPr>
            <a:r>
              <a:rPr lang="en-US" sz="800" dirty="0" smtClean="0">
                <a:latin typeface="Arial" charset="0"/>
              </a:rPr>
              <a:t>Online it doesn’t matter where you are located, because the Internet puts a universe of information, images, and ideas at your fingertips. You can explore world-class museums, earn a college degree, manage your personal finances, and plan vacations. You can play games, download music and movies, purchase products and services, and make new friends. </a:t>
            </a:r>
          </a:p>
          <a:p>
            <a:pPr eaLnBrk="1" hangingPunct="1">
              <a:lnSpc>
                <a:spcPct val="70000"/>
              </a:lnSpc>
            </a:pPr>
            <a:endParaRPr lang="en-US" sz="800" dirty="0" smtClean="0">
              <a:latin typeface="Arial" charset="0"/>
            </a:endParaRPr>
          </a:p>
          <a:p>
            <a:pPr>
              <a:lnSpc>
                <a:spcPct val="70000"/>
              </a:lnSpc>
            </a:pPr>
            <a:r>
              <a:rPr lang="en-US" sz="800" dirty="0" smtClean="0">
                <a:latin typeface="Arial" charset="0"/>
              </a:rPr>
              <a:t>The Internet has changed the way we shop and introduced new ways of socializing. It makes long-distance communication affordable and research efficient. How we learn, follow the news, share experiences, and entertain ourselves increasingly depends on being connected to the Internet through our personal computers, cell phones, and other devices. </a:t>
            </a:r>
          </a:p>
          <a:p>
            <a:pPr>
              <a:lnSpc>
                <a:spcPct val="70000"/>
              </a:lnSpc>
            </a:pPr>
            <a:endParaRPr lang="en-US" sz="800" dirty="0" smtClean="0">
              <a:latin typeface="Arial" charset="0"/>
            </a:endParaRPr>
          </a:p>
          <a:p>
            <a:pPr>
              <a:lnSpc>
                <a:spcPct val="70000"/>
              </a:lnSpc>
            </a:pPr>
            <a:r>
              <a:rPr lang="en-US" sz="800" dirty="0" smtClean="0">
                <a:latin typeface="Arial" charset="0"/>
              </a:rPr>
              <a:t>And, best of all, you can do all of this from the safety and security of your own home, right? Well, that’s the problem. T</a:t>
            </a:r>
            <a:r>
              <a:rPr lang="en-US" altLang="ja-JP" sz="800" dirty="0" smtClean="0">
                <a:latin typeface="Arial" charset="0"/>
              </a:rPr>
              <a:t>hese benefits don’t come without risks. T</a:t>
            </a:r>
            <a:r>
              <a:rPr lang="en-US" sz="800" dirty="0" smtClean="0">
                <a:latin typeface="Arial" charset="0"/>
              </a:rPr>
              <a:t>he online world, just like the physical world, has its share of nuisances, dangers, and untrustworthy people. </a:t>
            </a:r>
          </a:p>
          <a:p>
            <a:pPr>
              <a:lnSpc>
                <a:spcPct val="70000"/>
              </a:lnSpc>
            </a:pPr>
            <a:endParaRPr lang="en-US" sz="800" dirty="0" smtClean="0">
              <a:latin typeface="Arial" charset="0"/>
            </a:endParaRPr>
          </a:p>
          <a:p>
            <a:pPr>
              <a:lnSpc>
                <a:spcPct val="70000"/>
              </a:lnSpc>
            </a:pPr>
            <a:r>
              <a:rPr lang="en-US" altLang="ja-JP" sz="800" dirty="0" smtClean="0">
                <a:latin typeface="Arial" charset="0"/>
              </a:rPr>
              <a:t>We value the Internet because it provides a powerful new framework for connection, commerce, and communication, but it also brings the outside world directly into our homes. This transformation requires us to change the way we think about online security and safety. </a:t>
            </a:r>
          </a:p>
          <a:p>
            <a:pPr>
              <a:lnSpc>
                <a:spcPct val="70000"/>
              </a:lnSpc>
            </a:pPr>
            <a:endParaRPr lang="en-US" altLang="ja-JP" sz="800" dirty="0" smtClean="0">
              <a:latin typeface="Arial" charset="0"/>
            </a:endParaRPr>
          </a:p>
          <a:p>
            <a:pPr>
              <a:lnSpc>
                <a:spcPct val="70000"/>
              </a:lnSpc>
            </a:pPr>
            <a:r>
              <a:rPr lang="en-US" altLang="ja-JP" sz="800" dirty="0" smtClean="0">
                <a:latin typeface="Arial" charset="0"/>
              </a:rPr>
              <a:t>Typically, when we leave the safety of our homes and venture into the outside world, we instinctively raise our guard and become more alert to possible dangers. Once we’re back home, we lower our guard and relax. Those actions are so ingrained that we do them without thinking—but staying safe and secure online requires us to keep our guard up even when inside our homes or other places where we usually feel safe. </a:t>
            </a:r>
          </a:p>
          <a:p>
            <a:pPr>
              <a:lnSpc>
                <a:spcPct val="70000"/>
              </a:lnSpc>
            </a:pPr>
            <a:endParaRPr lang="en-US" altLang="ja-JP" sz="800" dirty="0" smtClean="0">
              <a:latin typeface="Arial" charset="0"/>
            </a:endParaRPr>
          </a:p>
          <a:p>
            <a:pPr>
              <a:lnSpc>
                <a:spcPct val="70000"/>
              </a:lnSpc>
            </a:pPr>
            <a:r>
              <a:rPr lang="en-US" altLang="ja-JP" sz="800" dirty="0" smtClean="0">
                <a:latin typeface="Arial" charset="0"/>
              </a:rPr>
              <a:t>Because the Internet transforms your computer into a doorway through which the world can enter your home, staying safe online means using the tools that can help you to control who and what comes in, and exercising your own good judgment about the people you choose to trust.</a:t>
            </a:r>
            <a:endParaRPr lang="en-US" sz="800" dirty="0" smtClean="0">
              <a:latin typeface="Arial" charset="0"/>
            </a:endParaRPr>
          </a:p>
          <a:p>
            <a:pPr>
              <a:lnSpc>
                <a:spcPct val="70000"/>
              </a:lnSpc>
            </a:pPr>
            <a:endParaRPr lang="en-US" sz="800" dirty="0" smtClean="0">
              <a:latin typeface="Arial" charset="0"/>
            </a:endParaRPr>
          </a:p>
          <a:p>
            <a:pPr eaLnBrk="1" hangingPunct="1">
              <a:lnSpc>
                <a:spcPct val="70000"/>
              </a:lnSpc>
            </a:pPr>
            <a:r>
              <a:rPr lang="en-US" altLang="ja-JP" sz="800" dirty="0" smtClean="0">
                <a:latin typeface="Arial" charset="0"/>
              </a:rPr>
              <a:t>Whenever you log on to the Internet, you can expose yourself to security threats and online safety risks. Those risks can be dangerous to your family, your privacy, your credit, and your computer. </a:t>
            </a:r>
          </a:p>
          <a:p>
            <a:pPr eaLnBrk="1" hangingPunct="1">
              <a:lnSpc>
                <a:spcPct val="70000"/>
              </a:lnSpc>
            </a:pPr>
            <a:endParaRPr lang="en-US" sz="800" dirty="0" smtClean="0">
              <a:latin typeface="Arial" charset="0"/>
            </a:endParaRPr>
          </a:p>
          <a:p>
            <a:pPr>
              <a:lnSpc>
                <a:spcPct val="70000"/>
              </a:lnSpc>
            </a:pPr>
            <a:r>
              <a:rPr lang="en-US" sz="800" dirty="0" smtClean="0">
                <a:latin typeface="Arial" charset="0"/>
              </a:rPr>
              <a:t>That’s why it is important to understand how to protect yourself when you go online. </a:t>
            </a:r>
          </a:p>
          <a:p>
            <a:pPr eaLnBrk="1" hangingPunct="1">
              <a:lnSpc>
                <a:spcPct val="70000"/>
              </a:lnSpc>
            </a:pPr>
            <a:endParaRPr lang="en-US" sz="800" dirty="0" smtClean="0">
              <a:latin typeface="Arial" charset="0"/>
            </a:endParaRPr>
          </a:p>
        </p:txBody>
      </p:sp>
    </p:spTree>
    <p:extLst>
      <p:ext uri="{BB962C8B-B14F-4D97-AF65-F5344CB8AC3E}">
        <p14:creationId xmlns:p14="http://schemas.microsoft.com/office/powerpoint/2010/main" val="532188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4013FB5E-F032-4339-A402-912DFD11EF7B}" type="slidenum">
              <a:rPr lang="en-US" smtClean="0">
                <a:latin typeface="Arial" charset="0"/>
              </a:rPr>
              <a:pPr/>
              <a:t>20</a:t>
            </a:fld>
            <a:endParaRPr lang="en-US" smtClean="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marL="0" lvl="1" eaLnBrk="1" hangingPunct="1"/>
            <a:r>
              <a:rPr lang="en-US" b="1" smtClean="0">
                <a:latin typeface="Arial" charset="0"/>
              </a:rPr>
              <a:t>Talk with your kids about online risks</a:t>
            </a:r>
          </a:p>
          <a:p>
            <a:pPr marL="0" lvl="1" eaLnBrk="1" hangingPunct="1"/>
            <a:r>
              <a:rPr lang="en-US" smtClean="0">
                <a:latin typeface="Arial" charset="0"/>
              </a:rPr>
              <a:t>Talk frankly with your kids about Internet risks, including inappropriate content, invasion of privacy, and inappropriate communication—whether from other kids or from adults. Teach them how their own behavior can reduce those risks and help to keep them safe when they are online. That knowledge is very empowering for kids. </a:t>
            </a:r>
          </a:p>
          <a:p>
            <a:pPr marL="0" lvl="1" eaLnBrk="1" hangingPunct="1"/>
            <a:endParaRPr lang="en-US" smtClean="0">
              <a:latin typeface="Arial" charset="0"/>
            </a:endParaRPr>
          </a:p>
          <a:p>
            <a:pPr marL="0" lvl="1" eaLnBrk="1" hangingPunct="1"/>
            <a:r>
              <a:rPr lang="en-US" smtClean="0">
                <a:latin typeface="Arial" charset="0"/>
              </a:rPr>
              <a:t>If you want help preparing to speak with your children or learning what to educate them about, try these helpful online resources: </a:t>
            </a:r>
          </a:p>
          <a:p>
            <a:pPr marL="0" lvl="1" eaLnBrk="1" hangingPunct="1">
              <a:buFontTx/>
              <a:buChar char="•"/>
            </a:pPr>
            <a:r>
              <a:rPr lang="en-US" smtClean="0">
                <a:latin typeface="Arial" charset="0"/>
                <a:hlinkClick r:id="rId3"/>
              </a:rPr>
              <a:t>www.staysafe.org</a:t>
            </a:r>
            <a:endParaRPr lang="en-US" smtClean="0">
              <a:latin typeface="Arial" charset="0"/>
            </a:endParaRPr>
          </a:p>
          <a:p>
            <a:pPr marL="0" lvl="1" eaLnBrk="1" hangingPunct="1">
              <a:buFontTx/>
              <a:buChar char="•"/>
            </a:pPr>
            <a:r>
              <a:rPr lang="en-US" smtClean="0">
                <a:latin typeface="Arial" charset="0"/>
                <a:hlinkClick r:id="rId4"/>
              </a:rPr>
              <a:t>www.getnetwise.org</a:t>
            </a:r>
            <a:endParaRPr lang="en-US" smtClean="0">
              <a:latin typeface="Arial" charset="0"/>
            </a:endParaRPr>
          </a:p>
          <a:p>
            <a:pPr marL="0" lvl="1" eaLnBrk="1" hangingPunct="1">
              <a:buFontTx/>
              <a:buChar char="•"/>
            </a:pPr>
            <a:r>
              <a:rPr lang="en-US" smtClean="0">
                <a:latin typeface="Arial" charset="0"/>
                <a:hlinkClick r:id="rId5"/>
              </a:rPr>
              <a:t>www.microsoft.com/protect/</a:t>
            </a:r>
            <a:endParaRPr lang="en-US" smtClean="0">
              <a:latin typeface="Arial" charset="0"/>
            </a:endParaRPr>
          </a:p>
          <a:p>
            <a:pPr marL="0" lvl="1" eaLnBrk="1" hangingPunct="1">
              <a:buFontTx/>
              <a:buChar char="•"/>
            </a:pPr>
            <a:endParaRPr lang="en-US" smtClean="0">
              <a:latin typeface="Arial" charset="0"/>
            </a:endParaRPr>
          </a:p>
          <a:p>
            <a:pPr marL="0" lvl="1" eaLnBrk="1" hangingPunct="1"/>
            <a:endParaRPr lang="en-US" smtClean="0">
              <a:latin typeface="Arial" charset="0"/>
            </a:endParaRPr>
          </a:p>
        </p:txBody>
      </p:sp>
    </p:spTree>
    <p:extLst>
      <p:ext uri="{BB962C8B-B14F-4D97-AF65-F5344CB8AC3E}">
        <p14:creationId xmlns:p14="http://schemas.microsoft.com/office/powerpoint/2010/main" val="1498140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60EC3A8C-13EC-42ED-8E1F-751226BFECB2}" type="slidenum">
              <a:rPr lang="en-US" smtClean="0">
                <a:latin typeface="Arial" charset="0"/>
              </a:rPr>
              <a:pPr/>
              <a:t>21</a:t>
            </a:fld>
            <a:endParaRPr lang="en-US" smtClean="0">
              <a:latin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marL="0" lvl="1" eaLnBrk="1" hangingPunct="1"/>
            <a:r>
              <a:rPr lang="en-US" b="1" smtClean="0">
                <a:latin typeface="Arial" charset="0"/>
              </a:rPr>
              <a:t>Pay attention to what your kids do online</a:t>
            </a:r>
          </a:p>
          <a:p>
            <a:pPr marL="0" lvl="1" eaLnBrk="1" hangingPunct="1">
              <a:buFontTx/>
              <a:buChar char="•"/>
            </a:pPr>
            <a:r>
              <a:rPr lang="en-US" b="1" smtClean="0">
                <a:latin typeface="Arial" charset="0"/>
              </a:rPr>
              <a:t>Keep online devices in a central location</a:t>
            </a:r>
          </a:p>
          <a:p>
            <a:pPr marL="0" lvl="1" eaLnBrk="1" hangingPunct="1"/>
            <a:r>
              <a:rPr lang="en-US" smtClean="0">
                <a:latin typeface="Arial" charset="0"/>
              </a:rPr>
              <a:t>Place all Internet-connected computers and devices that your children to use in a central location, such as the living room or family room. That includes all gaming devices. When your kids are online, you should be able to easily see and hear what they’re doing.</a:t>
            </a:r>
          </a:p>
          <a:p>
            <a:pPr marL="0" lvl="1" eaLnBrk="1" hangingPunct="1"/>
            <a:endParaRPr lang="en-US" smtClean="0">
              <a:latin typeface="Arial" charset="0"/>
            </a:endParaRPr>
          </a:p>
          <a:p>
            <a:pPr marL="0" lvl="1" eaLnBrk="1" hangingPunct="1">
              <a:buFontTx/>
              <a:buChar char="•"/>
            </a:pPr>
            <a:r>
              <a:rPr lang="en-US" b="1" smtClean="0">
                <a:latin typeface="Arial" charset="0"/>
              </a:rPr>
              <a:t>Get to know how your kids use the Internet</a:t>
            </a:r>
          </a:p>
          <a:p>
            <a:pPr marL="0" lvl="1" eaLnBrk="1" hangingPunct="1"/>
            <a:r>
              <a:rPr lang="en-US" smtClean="0">
                <a:latin typeface="Arial" charset="0"/>
              </a:rPr>
              <a:t>It is important to understand what your kids do when they are online, how they use the Internet, and what they experience. Get to know what games your kids play, and play with them to really understand things. Check out their blogs from time to time, and become familiar with the chat rooms they visit. Read their profiles on social networking sites to see how they represent themselves online and to make sure they are not revealing too much personal information. </a:t>
            </a:r>
          </a:p>
          <a:p>
            <a:pPr marL="0" lvl="1" eaLnBrk="1" hangingPunct="1"/>
            <a:endParaRPr lang="en-US" smtClean="0">
              <a:latin typeface="Arial" charset="0"/>
            </a:endParaRPr>
          </a:p>
          <a:p>
            <a:pPr marL="0" lvl="1" eaLnBrk="1" hangingPunct="1">
              <a:buFontTx/>
              <a:buChar char="•"/>
            </a:pPr>
            <a:r>
              <a:rPr lang="en-US" b="1" smtClean="0">
                <a:latin typeface="Arial" charset="0"/>
              </a:rPr>
              <a:t>Let your kids be the teacher</a:t>
            </a:r>
          </a:p>
          <a:p>
            <a:pPr marL="0" lvl="1" eaLnBrk="1" hangingPunct="1"/>
            <a:r>
              <a:rPr lang="en-US" smtClean="0">
                <a:latin typeface="Arial" charset="0"/>
              </a:rPr>
              <a:t>Ask your children to show you what they’re doing and who they’re meeting on the Internet. Encouraging your children to teach you about their world is a great way to communicate with them.</a:t>
            </a:r>
          </a:p>
          <a:p>
            <a:pPr marL="0" lvl="1" eaLnBrk="1" hangingPunct="1"/>
            <a:endParaRPr lang="en-US" smtClean="0">
              <a:latin typeface="Arial" charset="0"/>
            </a:endParaRPr>
          </a:p>
          <a:p>
            <a:pPr marL="0" lvl="1" eaLnBrk="1" hangingPunct="1">
              <a:buFontTx/>
              <a:buChar char="•"/>
            </a:pPr>
            <a:r>
              <a:rPr lang="en-US" b="1" smtClean="0">
                <a:latin typeface="Arial" charset="0"/>
              </a:rPr>
              <a:t>Teach kids to trust their instincts and report any problems.</a:t>
            </a:r>
          </a:p>
          <a:p>
            <a:pPr marL="0" lvl="1" eaLnBrk="1" hangingPunct="1"/>
            <a:r>
              <a:rPr lang="en-US" smtClean="0">
                <a:latin typeface="Arial" charset="0"/>
              </a:rPr>
              <a:t>Children often know instinctively when something isn’t quite right. Teach your kids to trust their instincts and to tell you at once if they ever feel uncomfortable, threatened, or scared by anything they encounter online. Let them know they won’t lose their computer privileges or invite other punishment by talking with you about their concerns.</a:t>
            </a:r>
          </a:p>
        </p:txBody>
      </p:sp>
    </p:spTree>
    <p:extLst>
      <p:ext uri="{BB962C8B-B14F-4D97-AF65-F5344CB8AC3E}">
        <p14:creationId xmlns:p14="http://schemas.microsoft.com/office/powerpoint/2010/main" val="8969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B092D092-34EE-4106-A9E9-7659B254AC06}" type="slidenum">
              <a:rPr lang="en-US" smtClean="0">
                <a:latin typeface="Arial" charset="0"/>
              </a:rPr>
              <a:pPr/>
              <a:t>22</a:t>
            </a:fld>
            <a:endParaRPr lang="en-US" smtClean="0">
              <a:latin typeface="Arial" charset="0"/>
            </a:endParaRPr>
          </a:p>
        </p:txBody>
      </p:sp>
      <p:sp>
        <p:nvSpPr>
          <p:cNvPr id="58371" name="Rectangle 2"/>
          <p:cNvSpPr>
            <a:spLocks noGrp="1" noRot="1" noChangeAspect="1" noChangeArrowheads="1" noTextEdit="1"/>
          </p:cNvSpPr>
          <p:nvPr>
            <p:ph type="sldImg"/>
          </p:nvPr>
        </p:nvSpPr>
        <p:spPr>
          <a:xfrm>
            <a:off x="1143000" y="708025"/>
            <a:ext cx="4572000" cy="3429000"/>
          </a:xfrm>
          <a:ln/>
        </p:spPr>
      </p:sp>
      <p:sp>
        <p:nvSpPr>
          <p:cNvPr id="58372" name="Rectangle 3"/>
          <p:cNvSpPr>
            <a:spLocks noGrp="1" noChangeArrowheads="1"/>
          </p:cNvSpPr>
          <p:nvPr>
            <p:ph type="body" idx="1"/>
          </p:nvPr>
        </p:nvSpPr>
        <p:spPr>
          <a:noFill/>
          <a:ln/>
        </p:spPr>
        <p:txBody>
          <a:bodyPr/>
          <a:lstStyle/>
          <a:p>
            <a:pPr eaLnBrk="1" hangingPunct="1"/>
            <a:r>
              <a:rPr lang="en-US" b="1" dirty="0" smtClean="0">
                <a:latin typeface="Arial" charset="0"/>
              </a:rPr>
              <a:t>Keep personal information private</a:t>
            </a:r>
          </a:p>
          <a:p>
            <a:pPr eaLnBrk="1" hangingPunct="1"/>
            <a:endParaRPr lang="en-US" b="1" dirty="0" smtClean="0">
              <a:latin typeface="Arial" charset="0"/>
            </a:endParaRPr>
          </a:p>
          <a:p>
            <a:pPr eaLnBrk="1" hangingPunct="1">
              <a:buFontTx/>
              <a:buChar char="•"/>
            </a:pPr>
            <a:r>
              <a:rPr lang="en-US" b="1" dirty="0" smtClean="0">
                <a:latin typeface="Arial" charset="0"/>
              </a:rPr>
              <a:t>Teach children to check with you before sharing personal information online </a:t>
            </a:r>
            <a:r>
              <a:rPr lang="en-US" dirty="0" smtClean="0">
                <a:latin typeface="Arial" charset="0"/>
              </a:rPr>
              <a:t>unless you give them permission. Personal information includes facts—such as your child’s real name, age, gender, phone number, address, school, sports team, and favorite places to play—and it also includes photos and feelings. Predators look for expressions of vulnerability, such as sadness, loneliness, or anger. And they know how to use seemingly disconnected information to locate people.</a:t>
            </a:r>
          </a:p>
          <a:p>
            <a:pPr eaLnBrk="1" hangingPunct="1"/>
            <a:endParaRPr lang="en-US" dirty="0" smtClean="0">
              <a:latin typeface="Arial" charset="0"/>
            </a:endParaRPr>
          </a:p>
          <a:p>
            <a:pPr eaLnBrk="1" hangingPunct="1">
              <a:buFontTx/>
              <a:buChar char="•"/>
            </a:pPr>
            <a:r>
              <a:rPr lang="en-US" b="1" dirty="0" smtClean="0">
                <a:latin typeface="Arial" charset="0"/>
              </a:rPr>
              <a:t>Monitor your children’s online activities</a:t>
            </a:r>
          </a:p>
          <a:p>
            <a:pPr eaLnBrk="1" hangingPunct="1"/>
            <a:r>
              <a:rPr lang="en-US" dirty="0" smtClean="0">
                <a:latin typeface="Arial" charset="0"/>
              </a:rPr>
              <a:t>Make sure you understand who your kids are sharing information with through instant messaging, blogging sites, and other social networks. Are they friends, friends of friends, or the general public? </a:t>
            </a:r>
          </a:p>
          <a:p>
            <a:pPr eaLnBrk="1" hangingPunct="1"/>
            <a:endParaRPr lang="en-US" dirty="0" smtClean="0">
              <a:latin typeface="Arial" charset="0"/>
            </a:endParaRPr>
          </a:p>
          <a:p>
            <a:pPr eaLnBrk="1" hangingPunct="1">
              <a:buFontTx/>
              <a:buChar char="•"/>
            </a:pPr>
            <a:r>
              <a:rPr lang="en-US" b="1" dirty="0" smtClean="0">
                <a:latin typeface="Arial" charset="0"/>
              </a:rPr>
              <a:t>Teach your children to report suspicious activity</a:t>
            </a:r>
          </a:p>
          <a:p>
            <a:pPr eaLnBrk="1" hangingPunct="1"/>
            <a:r>
              <a:rPr lang="en-US" dirty="0" smtClean="0">
                <a:latin typeface="Arial" charset="0"/>
              </a:rPr>
              <a:t>Encourage your children to tell you immediately if someone starts asking personal questions or wants to arrange to meet them in person. And make sure your kids know they should never respond to e-mail asking for personal information such as Social Security, credit card or bank account numbers. </a:t>
            </a:r>
          </a:p>
          <a:p>
            <a:pPr eaLnBrk="1" hangingPunct="1"/>
            <a:endParaRPr lang="en-US" b="1" dirty="0" smtClean="0">
              <a:latin typeface="Arial" charset="0"/>
            </a:endParaRPr>
          </a:p>
          <a:p>
            <a:pPr eaLnBrk="1" hangingPunct="1">
              <a:buFontTx/>
              <a:buChar char="•"/>
            </a:pPr>
            <a:r>
              <a:rPr lang="en-US" b="1" dirty="0" smtClean="0">
                <a:latin typeface="Arial" charset="0"/>
              </a:rPr>
              <a:t>Help children choose appropriate screen names and e-mail addresses</a:t>
            </a:r>
          </a:p>
          <a:p>
            <a:pPr eaLnBrk="1" hangingPunct="1"/>
            <a:r>
              <a:rPr lang="en-US" dirty="0" smtClean="0">
                <a:latin typeface="Arial" charset="0"/>
              </a:rPr>
              <a:t>Help your children choose screen names and e-mail addresses that reveal nothing personal and are not suggestive—</a:t>
            </a:r>
            <a:r>
              <a:rPr lang="en-US" dirty="0" err="1" smtClean="0">
                <a:latin typeface="Arial" charset="0"/>
              </a:rPr>
              <a:t>musicfan</a:t>
            </a:r>
            <a:r>
              <a:rPr lang="en-US" dirty="0" smtClean="0">
                <a:latin typeface="Arial" charset="0"/>
              </a:rPr>
              <a:t> or </a:t>
            </a:r>
            <a:r>
              <a:rPr lang="en-US" dirty="0" err="1" smtClean="0">
                <a:latin typeface="Arial" charset="0"/>
              </a:rPr>
              <a:t>sportsnut</a:t>
            </a:r>
            <a:r>
              <a:rPr lang="en-US" dirty="0" smtClean="0">
                <a:latin typeface="Arial" charset="0"/>
              </a:rPr>
              <a:t> instead of john13 or </a:t>
            </a:r>
            <a:r>
              <a:rPr lang="en-US" dirty="0" err="1" smtClean="0">
                <a:latin typeface="Arial" charset="0"/>
              </a:rPr>
              <a:t>sexysusie</a:t>
            </a:r>
            <a:r>
              <a:rPr lang="en-US" dirty="0" smtClean="0">
                <a:latin typeface="Arial" charset="0"/>
              </a:rPr>
              <a:t>. </a:t>
            </a:r>
          </a:p>
          <a:p>
            <a:pPr eaLnBrk="1" hangingPunct="1"/>
            <a:endParaRPr lang="en-US" dirty="0" smtClean="0">
              <a:latin typeface="Arial" charset="0"/>
            </a:endParaRPr>
          </a:p>
        </p:txBody>
      </p:sp>
    </p:spTree>
    <p:extLst>
      <p:ext uri="{BB962C8B-B14F-4D97-AF65-F5344CB8AC3E}">
        <p14:creationId xmlns:p14="http://schemas.microsoft.com/office/powerpoint/2010/main" val="2293031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6B5BA9AC-7E9C-41BD-84B5-36B3D7FC7374}" type="slidenum">
              <a:rPr lang="en-US" smtClean="0">
                <a:latin typeface="Arial" charset="0"/>
              </a:rPr>
              <a:pPr/>
              <a:t>23</a:t>
            </a:fld>
            <a:endParaRPr lang="en-US" smtClean="0">
              <a:latin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xfrm>
            <a:off x="701675" y="4343400"/>
            <a:ext cx="5470525" cy="4602163"/>
          </a:xfrm>
          <a:noFill/>
          <a:ln/>
        </p:spPr>
        <p:txBody>
          <a:bodyPr/>
          <a:lstStyle/>
          <a:p>
            <a:pPr eaLnBrk="1" hangingPunct="1"/>
            <a:r>
              <a:rPr lang="en-US" sz="800" b="1" dirty="0" smtClean="0">
                <a:latin typeface="Arial" charset="0"/>
              </a:rPr>
              <a:t>Set clear rules for Internet use</a:t>
            </a:r>
          </a:p>
          <a:p>
            <a:pPr eaLnBrk="1" hangingPunct="1"/>
            <a:r>
              <a:rPr lang="en-US" sz="800" dirty="0" smtClean="0">
                <a:latin typeface="Arial" charset="0"/>
              </a:rPr>
              <a:t>As soon as your children begin to explore the Internet, you need to set clear rules about when and how they can use it, just as you did when they got their first bicycle. Explain the risks and why it is important to have family rules to avoid problems and keep the Internet fun for everyone. Consider the following guidelines to help create a safer online experience for your family:</a:t>
            </a:r>
            <a:endParaRPr lang="en-US" sz="800" b="1" dirty="0" smtClean="0">
              <a:latin typeface="Arial" charset="0"/>
            </a:endParaRPr>
          </a:p>
          <a:p>
            <a:pPr eaLnBrk="1" hangingPunct="1"/>
            <a:endParaRPr lang="en-US" sz="800" dirty="0" smtClean="0">
              <a:latin typeface="Arial" charset="0"/>
            </a:endParaRPr>
          </a:p>
          <a:p>
            <a:pPr eaLnBrk="1" hangingPunct="1">
              <a:buFontTx/>
              <a:buChar char="•"/>
            </a:pPr>
            <a:r>
              <a:rPr lang="en-US" sz="800" b="1" dirty="0" smtClean="0">
                <a:latin typeface="Arial" charset="0"/>
              </a:rPr>
              <a:t>Do not share files, open attachments, or click links in e-mail</a:t>
            </a:r>
          </a:p>
          <a:p>
            <a:pPr eaLnBrk="1" hangingPunct="1"/>
            <a:r>
              <a:rPr lang="en-US" sz="800" dirty="0" smtClean="0">
                <a:latin typeface="Arial" charset="0"/>
              </a:rPr>
              <a:t>You teach your kids not to accept gifts from strangers in the physical world; the same rule applies online. If children open an attachment that comes with an e-mail message, click a link in an instant message or blog, or share music or video files, they could be opening a virus, or downloading malicious software or a disturbing image. Unfortunately, even messages that appear to come from friends can be dangerous. Online criminals can masquerade as someone your child knows, or their friend’s computer could be infected with a virus that is sending e-mail without their knowledge.</a:t>
            </a:r>
          </a:p>
          <a:p>
            <a:pPr eaLnBrk="1" hangingPunct="1"/>
            <a:endParaRPr lang="en-US" sz="800" b="1" dirty="0" smtClean="0">
              <a:latin typeface="Arial" charset="0"/>
            </a:endParaRPr>
          </a:p>
          <a:p>
            <a:pPr eaLnBrk="1" hangingPunct="1">
              <a:buFontTx/>
              <a:buChar char="•"/>
            </a:pPr>
            <a:r>
              <a:rPr lang="en-US" sz="800" b="1" dirty="0" smtClean="0">
                <a:latin typeface="Arial" charset="0"/>
              </a:rPr>
              <a:t>Treat others as you want to be treated</a:t>
            </a:r>
          </a:p>
          <a:p>
            <a:pPr eaLnBrk="1" hangingPunct="1"/>
            <a:r>
              <a:rPr lang="en-US" sz="800" dirty="0" smtClean="0">
                <a:latin typeface="Arial" charset="0"/>
              </a:rPr>
              <a:t>This is a basic rule of all human relationships. Give out what you want to get back. Trying to embarrass or intimidate other people with nasty comments is both rude and wrong. Besides the issue of common courtesy, however, bullying people online can be a crime if taken too far.</a:t>
            </a:r>
          </a:p>
          <a:p>
            <a:pPr eaLnBrk="1" hangingPunct="1"/>
            <a:endParaRPr lang="en-US" sz="800" dirty="0" smtClean="0">
              <a:latin typeface="Arial" charset="0"/>
            </a:endParaRPr>
          </a:p>
          <a:p>
            <a:pPr eaLnBrk="1" hangingPunct="1">
              <a:buFontTx/>
              <a:buChar char="•"/>
            </a:pPr>
            <a:r>
              <a:rPr lang="en-US" sz="800" b="1" dirty="0" smtClean="0">
                <a:latin typeface="Arial" charset="0"/>
              </a:rPr>
              <a:t>Stand up for yourself</a:t>
            </a:r>
          </a:p>
          <a:p>
            <a:pPr eaLnBrk="1" hangingPunct="1"/>
            <a:r>
              <a:rPr lang="en-US" sz="800" dirty="0" smtClean="0">
                <a:latin typeface="Arial" charset="0"/>
              </a:rPr>
              <a:t>If someone is disrespectful or tries to bully you, ignore them and use software to block them from contacting you or playing the same game. If the situation is bad, report it to the Web site administrator or other authorities.</a:t>
            </a:r>
          </a:p>
          <a:p>
            <a:pPr eaLnBrk="1" hangingPunct="1"/>
            <a:endParaRPr lang="en-US" sz="800" dirty="0" smtClean="0">
              <a:latin typeface="Arial" charset="0"/>
            </a:endParaRPr>
          </a:p>
          <a:p>
            <a:pPr eaLnBrk="1" hangingPunct="1">
              <a:buFontTx/>
              <a:buChar char="•"/>
            </a:pPr>
            <a:r>
              <a:rPr lang="en-US" sz="800" b="1" dirty="0" smtClean="0">
                <a:latin typeface="Arial" charset="0"/>
              </a:rPr>
              <a:t>Respect other people’s property</a:t>
            </a:r>
          </a:p>
          <a:p>
            <a:pPr eaLnBrk="1" hangingPunct="1"/>
            <a:r>
              <a:rPr lang="en-US" sz="800" dirty="0" smtClean="0">
                <a:latin typeface="Arial" charset="0"/>
              </a:rPr>
              <a:t>Just because content is easy to find and enjoy on the Internet doesn’t mean it is free to be copied or reposted. Remind your kids that unauthorized copying and sharing music, games, and other copyrighted downloads is piracy. Plagiarism and hacking into computers are also illegal.</a:t>
            </a:r>
          </a:p>
          <a:p>
            <a:pPr eaLnBrk="1" hangingPunct="1"/>
            <a:endParaRPr lang="en-US" sz="800" dirty="0" smtClean="0">
              <a:latin typeface="Arial" charset="0"/>
            </a:endParaRPr>
          </a:p>
          <a:p>
            <a:pPr eaLnBrk="1" hangingPunct="1">
              <a:buFontTx/>
              <a:buChar char="•"/>
            </a:pPr>
            <a:r>
              <a:rPr lang="en-US" sz="800" b="1" dirty="0" smtClean="0">
                <a:latin typeface="Arial" charset="0"/>
              </a:rPr>
              <a:t>Never go alone to meet an Internet “friend” in person. </a:t>
            </a:r>
          </a:p>
          <a:p>
            <a:pPr eaLnBrk="1" hangingPunct="1"/>
            <a:r>
              <a:rPr lang="en-US" sz="800" dirty="0" smtClean="0">
                <a:latin typeface="Arial" charset="0"/>
              </a:rPr>
              <a:t>The people your children meet online may not be who they say they are. If your child insists on a meeting, you should go along and make sure the meeting takes place in a busy public place.</a:t>
            </a:r>
          </a:p>
        </p:txBody>
      </p:sp>
    </p:spTree>
    <p:extLst>
      <p:ext uri="{BB962C8B-B14F-4D97-AF65-F5344CB8AC3E}">
        <p14:creationId xmlns:p14="http://schemas.microsoft.com/office/powerpoint/2010/main" val="3985129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777C775-D132-4E49-9E4B-2C8275ED1E24}" type="slidenum">
              <a:rPr lang="en-US" smtClean="0">
                <a:latin typeface="Arial" charset="0"/>
              </a:rPr>
              <a:pPr/>
              <a:t>24</a:t>
            </a:fld>
            <a:endParaRPr lang="en-US" smtClean="0">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b="1" smtClean="0">
                <a:latin typeface="Arial" charset="0"/>
              </a:rPr>
              <a:t>Use family safety software to help manage your children’s Internet use</a:t>
            </a:r>
          </a:p>
          <a:p>
            <a:pPr eaLnBrk="1" hangingPunct="1"/>
            <a:r>
              <a:rPr lang="en-US" smtClean="0">
                <a:latin typeface="Arial" charset="0"/>
              </a:rPr>
              <a:t>Windows Vista, Windows Live OneCare Family Safety, and Xbox 360 all provide family safety settings to help you monitor and control your children’s Internet use. Using these settings, you can decide which Web sites, programs, video games, and DVD movies your children can use and play. You can establish limits based on content, title, recommendations from independent ratings boards, or your own preferences. Family safety software also enables you to create individual, age-appropriate settings for each family member.</a:t>
            </a:r>
          </a:p>
          <a:p>
            <a:pPr eaLnBrk="1" hangingPunct="1"/>
            <a:endParaRPr lang="en-US" smtClean="0">
              <a:latin typeface="Arial" charset="0"/>
            </a:endParaRPr>
          </a:p>
          <a:p>
            <a:pPr eaLnBrk="1" hangingPunct="1"/>
            <a:r>
              <a:rPr lang="en-US" b="1" smtClean="0">
                <a:latin typeface="Arial" charset="0"/>
              </a:rPr>
              <a:t>Learn more about available tools for families</a:t>
            </a:r>
          </a:p>
          <a:p>
            <a:pPr eaLnBrk="1" hangingPunct="1"/>
            <a:r>
              <a:rPr lang="en-US" smtClean="0">
                <a:latin typeface="Arial" charset="0"/>
              </a:rPr>
              <a:t>No single technology solution meets the needs of every family, so explore the many different tools that can help you keep your children safe online. </a:t>
            </a:r>
          </a:p>
          <a:p>
            <a:pPr eaLnBrk="1" hangingPunct="1"/>
            <a:r>
              <a:rPr lang="en-US" smtClean="0">
                <a:latin typeface="Arial" charset="0"/>
              </a:rPr>
              <a:t>For a list of popular family safety tools, see </a:t>
            </a:r>
            <a:r>
              <a:rPr lang="en-US" smtClean="0">
                <a:latin typeface="Arial" charset="0"/>
                <a:hlinkClick r:id="rId3"/>
              </a:rPr>
              <a:t>http://kids.getnetwise.org/tools/</a:t>
            </a:r>
            <a:r>
              <a:rPr lang="en-US" smtClean="0">
                <a:latin typeface="Arial" charset="0"/>
              </a:rPr>
              <a:t> </a:t>
            </a:r>
          </a:p>
        </p:txBody>
      </p:sp>
    </p:spTree>
    <p:extLst>
      <p:ext uri="{BB962C8B-B14F-4D97-AF65-F5344CB8AC3E}">
        <p14:creationId xmlns:p14="http://schemas.microsoft.com/office/powerpoint/2010/main" val="14671231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268ACF2-37FE-4E86-92FD-61AE61F17B89}" type="slidenum">
              <a:rPr lang="en-US" smtClean="0">
                <a:latin typeface="Arial" charset="0"/>
              </a:rPr>
              <a:pPr/>
              <a:t>25</a:t>
            </a:fld>
            <a:endParaRPr lang="en-US" smtClean="0">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b="1" smtClean="0">
                <a:latin typeface="Arial" charset="0"/>
              </a:rPr>
              <a:t>How to Handle Problems</a:t>
            </a:r>
          </a:p>
          <a:p>
            <a:pPr eaLnBrk="1" hangingPunct="1">
              <a:buFontTx/>
              <a:buChar char="•"/>
            </a:pPr>
            <a:r>
              <a:rPr lang="en-US" b="1" smtClean="0">
                <a:latin typeface="Arial" charset="0"/>
              </a:rPr>
              <a:t>Report any threat immediately</a:t>
            </a:r>
          </a:p>
          <a:p>
            <a:pPr eaLnBrk="1" hangingPunct="1"/>
            <a:r>
              <a:rPr lang="en-US" smtClean="0">
                <a:latin typeface="Arial" charset="0"/>
              </a:rPr>
              <a:t>If someone harasses, threatens, or bullies your kids, or if someone attempts to lure them into face-to-face meetings for illicit purposes, report them to the proper authorities immediately.</a:t>
            </a:r>
          </a:p>
          <a:p>
            <a:pPr eaLnBrk="1" hangingPunct="1"/>
            <a:r>
              <a:rPr lang="en-US" smtClean="0">
                <a:latin typeface="Arial" charset="0"/>
              </a:rPr>
              <a:t>If you believe your child is in immediate danger, call 911 to get your local police involved.</a:t>
            </a:r>
          </a:p>
          <a:p>
            <a:pPr eaLnBrk="1" hangingPunct="1"/>
            <a:endParaRPr lang="en-US" smtClean="0">
              <a:latin typeface="Arial" charset="0"/>
            </a:endParaRPr>
          </a:p>
          <a:p>
            <a:pPr eaLnBrk="1" hangingPunct="1"/>
            <a:r>
              <a:rPr lang="en-US" smtClean="0">
                <a:latin typeface="Arial" charset="0"/>
              </a:rPr>
              <a:t>In the US, you can report incidents to the CyberTipline, at 800-843-5678 or www.cybertipline.com, which is hosted by the National Center for Missing &amp; Exploited Children.</a:t>
            </a:r>
          </a:p>
          <a:p>
            <a:pPr eaLnBrk="1" hangingPunct="1"/>
            <a:endParaRPr lang="en-US" smtClean="0">
              <a:latin typeface="Arial" charset="0"/>
            </a:endParaRPr>
          </a:p>
          <a:p>
            <a:pPr eaLnBrk="1" hangingPunct="1"/>
            <a:r>
              <a:rPr lang="en-US" smtClean="0">
                <a:latin typeface="Arial" charset="0"/>
              </a:rPr>
              <a:t>If you believe the perpetrator abused a Microsoft service, contact Microsoft at abuse@microsoft.com. </a:t>
            </a:r>
          </a:p>
        </p:txBody>
      </p:sp>
    </p:spTree>
    <p:extLst>
      <p:ext uri="{BB962C8B-B14F-4D97-AF65-F5344CB8AC3E}">
        <p14:creationId xmlns:p14="http://schemas.microsoft.com/office/powerpoint/2010/main" val="29932138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53CCA470-F086-43EA-8CDF-72187D50B5D3}" type="slidenum">
              <a:rPr lang="en-US" smtClean="0">
                <a:latin typeface="Arial" charset="0"/>
              </a:rPr>
              <a:pPr/>
              <a:t>26</a:t>
            </a:fld>
            <a:endParaRPr lang="en-US" smtClean="0">
              <a:latin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b="1" smtClean="0">
                <a:latin typeface="Arial" charset="0"/>
              </a:rPr>
              <a:t>Protecting yourself and your personal information</a:t>
            </a:r>
            <a:r>
              <a:rPr lang="en-US" smtClean="0">
                <a:latin typeface="Arial" charset="0"/>
              </a:rPr>
              <a:t> on the Internet means managing or eliminating online nuisances, such as spam, and guarding against more serious concerns such as identity theft. </a:t>
            </a:r>
          </a:p>
          <a:p>
            <a:pPr eaLnBrk="1" hangingPunct="1"/>
            <a:r>
              <a:rPr lang="en-US" smtClean="0">
                <a:latin typeface="Arial" charset="0"/>
              </a:rPr>
              <a:t>To do this you need to:</a:t>
            </a:r>
          </a:p>
          <a:p>
            <a:pPr marL="457200" lvl="3" indent="-228600" eaLnBrk="1" hangingPunct="1">
              <a:buFontTx/>
              <a:buChar char="•"/>
            </a:pPr>
            <a:r>
              <a:rPr lang="en-US" smtClean="0">
                <a:latin typeface="Arial" charset="0"/>
              </a:rPr>
              <a:t>Practice online behavior that reduces your risk</a:t>
            </a:r>
          </a:p>
          <a:p>
            <a:pPr marL="457200" lvl="3" indent="-228600" eaLnBrk="1" hangingPunct="1">
              <a:buFontTx/>
              <a:buChar char="•"/>
            </a:pPr>
            <a:r>
              <a:rPr lang="en-US" smtClean="0">
                <a:latin typeface="Arial" charset="0"/>
              </a:rPr>
              <a:t>Manage your personal information carefully</a:t>
            </a:r>
          </a:p>
          <a:p>
            <a:pPr marL="457200" lvl="3" indent="-228600" eaLnBrk="1" hangingPunct="1">
              <a:buFontTx/>
              <a:buChar char="•"/>
            </a:pPr>
            <a:r>
              <a:rPr lang="en-US" smtClean="0">
                <a:latin typeface="Arial" charset="0"/>
              </a:rPr>
              <a:t>Use technology to minimize nuisances and raise the alarm when appropriate</a:t>
            </a:r>
          </a:p>
          <a:p>
            <a:pPr eaLnBrk="1" hangingPunct="1"/>
            <a:endParaRPr lang="en-US" smtClean="0">
              <a:latin typeface="Arial" charset="0"/>
            </a:endParaRPr>
          </a:p>
          <a:p>
            <a:pPr eaLnBrk="1" hangingPunct="1"/>
            <a:r>
              <a:rPr lang="en-US" smtClean="0">
                <a:latin typeface="Arial" charset="0"/>
              </a:rPr>
              <a:t>The following slides cover best practices to help you lower your risks online.</a:t>
            </a:r>
          </a:p>
          <a:p>
            <a:endParaRPr lang="en-US" b="1" smtClean="0">
              <a:latin typeface="Arial" charset="0"/>
            </a:endParaRPr>
          </a:p>
          <a:p>
            <a:r>
              <a:rPr lang="en-US" b="1" smtClean="0">
                <a:latin typeface="Arial" charset="0"/>
              </a:rPr>
              <a:t>OPTIONAL</a:t>
            </a:r>
          </a:p>
          <a:p>
            <a:r>
              <a:rPr lang="en-US" smtClean="0">
                <a:latin typeface="Arial" charset="0"/>
              </a:rPr>
              <a:t>[Many experiences that make the Internet so valuable and enjoyable also require us to share information about ourselves. Sometimes a little information and sometimes a lot. It’s not always easy to tell who is asking for that information or what they intend to do with it. </a:t>
            </a:r>
          </a:p>
          <a:p>
            <a:endParaRPr lang="en-US" smtClean="0">
              <a:latin typeface="Arial" charset="0"/>
            </a:endParaRPr>
          </a:p>
          <a:p>
            <a:r>
              <a:rPr lang="en-US" smtClean="0">
                <a:latin typeface="Arial" charset="0"/>
              </a:rPr>
              <a:t>Sharing information can sometimes bring results you weren’t planning on and don’t want. Those unintended results may be annoying, such as unwanted spam e-mail. Or they could be  very serious, such as an attempt to steal your identity, misuse your good credit, or take your money.]</a:t>
            </a:r>
          </a:p>
        </p:txBody>
      </p:sp>
    </p:spTree>
    <p:extLst>
      <p:ext uri="{BB962C8B-B14F-4D97-AF65-F5344CB8AC3E}">
        <p14:creationId xmlns:p14="http://schemas.microsoft.com/office/powerpoint/2010/main" val="17219312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26D37334-DD33-4ECA-AFCE-1B9D5EBF6E19}" type="slidenum">
              <a:rPr lang="en-US" smtClean="0">
                <a:latin typeface="Arial" charset="0"/>
              </a:rPr>
              <a:pPr/>
              <a:t>27</a:t>
            </a:fld>
            <a:endParaRPr lang="en-US" smtClean="0">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lnSpc>
                <a:spcPct val="70000"/>
              </a:lnSpc>
            </a:pPr>
            <a:r>
              <a:rPr lang="en-US" sz="800" b="1" smtClean="0">
                <a:latin typeface="Arial" charset="0"/>
              </a:rPr>
              <a:t>Practice Internet Behaviors that Help to Reduce Your Risk: </a:t>
            </a:r>
            <a:br>
              <a:rPr lang="en-US" sz="800" b="1" smtClean="0">
                <a:latin typeface="Arial" charset="0"/>
              </a:rPr>
            </a:br>
            <a:endParaRPr lang="en-US" sz="800" b="1" smtClean="0">
              <a:latin typeface="Arial" charset="0"/>
            </a:endParaRPr>
          </a:p>
          <a:p>
            <a:pPr eaLnBrk="1" hangingPunct="1">
              <a:lnSpc>
                <a:spcPct val="70000"/>
              </a:lnSpc>
            </a:pPr>
            <a:r>
              <a:rPr lang="en-US" sz="800" b="1" smtClean="0">
                <a:latin typeface="Arial" charset="0"/>
              </a:rPr>
              <a:t>Delete Spam, Don’t Open It</a:t>
            </a:r>
          </a:p>
          <a:p>
            <a:pPr eaLnBrk="1" hangingPunct="1">
              <a:lnSpc>
                <a:spcPct val="70000"/>
              </a:lnSpc>
            </a:pPr>
            <a:r>
              <a:rPr lang="en-US" sz="800" smtClean="0">
                <a:latin typeface="Arial" charset="0"/>
              </a:rPr>
              <a:t>This one action will spare you a lot of potential trouble. Besides being annoying, spam can pose real threats to your online safety and security. Spam may contain viruses or spyware, and can be used by con artists to trick you into giving them your money or personal information. </a:t>
            </a:r>
          </a:p>
          <a:p>
            <a:pPr eaLnBrk="1" hangingPunct="1">
              <a:lnSpc>
                <a:spcPct val="70000"/>
              </a:lnSpc>
            </a:pPr>
            <a:endParaRPr lang="en-US" sz="800" smtClean="0">
              <a:latin typeface="Arial" charset="0"/>
            </a:endParaRPr>
          </a:p>
          <a:p>
            <a:pPr eaLnBrk="1" hangingPunct="1">
              <a:lnSpc>
                <a:spcPct val="70000"/>
              </a:lnSpc>
            </a:pPr>
            <a:r>
              <a:rPr lang="en-US" sz="800" smtClean="0">
                <a:latin typeface="Arial" charset="0"/>
              </a:rPr>
              <a:t>Never reply to spam, not even to ask to be removed from the mailing list. The same goes for clicking on a link in the spam e-mail. This just confirms to spammers that your e-mail address reaches a real person. </a:t>
            </a:r>
            <a:br>
              <a:rPr lang="en-US" sz="800" smtClean="0">
                <a:latin typeface="Arial" charset="0"/>
              </a:rPr>
            </a:br>
            <a:endParaRPr lang="en-US" sz="800" smtClean="0">
              <a:latin typeface="Arial" charset="0"/>
            </a:endParaRPr>
          </a:p>
          <a:p>
            <a:pPr eaLnBrk="1" hangingPunct="1">
              <a:lnSpc>
                <a:spcPct val="70000"/>
              </a:lnSpc>
            </a:pPr>
            <a:r>
              <a:rPr lang="en-US" sz="800" smtClean="0">
                <a:latin typeface="Arial" charset="0"/>
              </a:rPr>
              <a:t>Also, don’t take any actions based on spam mail. Don’t buy anything or invest in anything based on e-mail, and don’t give to money to charities in response to e-mail solicitations. Instead, contact organizations directly if you are interested in the product or charity.</a:t>
            </a:r>
          </a:p>
          <a:p>
            <a:pPr eaLnBrk="1" hangingPunct="1">
              <a:lnSpc>
                <a:spcPct val="70000"/>
              </a:lnSpc>
            </a:pPr>
            <a:endParaRPr lang="en-US" sz="800" smtClean="0">
              <a:latin typeface="Arial" charset="0"/>
            </a:endParaRPr>
          </a:p>
          <a:p>
            <a:pPr eaLnBrk="1" hangingPunct="1">
              <a:lnSpc>
                <a:spcPct val="70000"/>
              </a:lnSpc>
            </a:pPr>
            <a:r>
              <a:rPr lang="en-US" sz="800" b="1" smtClean="0">
                <a:latin typeface="Arial" charset="0"/>
              </a:rPr>
              <a:t>Be on the Lookout for Online Scams</a:t>
            </a:r>
          </a:p>
          <a:p>
            <a:pPr eaLnBrk="1" hangingPunct="1">
              <a:lnSpc>
                <a:spcPct val="70000"/>
              </a:lnSpc>
            </a:pPr>
            <a:r>
              <a:rPr lang="en-US" sz="800" smtClean="0">
                <a:latin typeface="Arial" charset="0"/>
              </a:rPr>
              <a:t>Watch out for spam scams—and ignore them. Con artists on the Internet are ready to take your money or steal your identity. To fight scams, pay attention, listen to your common sense, and watch out for these signs:</a:t>
            </a:r>
          </a:p>
          <a:p>
            <a:pPr eaLnBrk="1" hangingPunct="1">
              <a:lnSpc>
                <a:spcPct val="70000"/>
              </a:lnSpc>
              <a:buFontTx/>
              <a:buChar char="•"/>
            </a:pPr>
            <a:r>
              <a:rPr lang="en-US" sz="800" smtClean="0">
                <a:latin typeface="Arial" charset="0"/>
              </a:rPr>
              <a:t>Alarming messages and threats of account closures. </a:t>
            </a:r>
          </a:p>
          <a:p>
            <a:pPr eaLnBrk="1" hangingPunct="1">
              <a:lnSpc>
                <a:spcPct val="70000"/>
              </a:lnSpc>
              <a:buFontTx/>
              <a:buChar char="•"/>
            </a:pPr>
            <a:r>
              <a:rPr lang="en-US" sz="800" smtClean="0">
                <a:latin typeface="Arial" charset="0"/>
              </a:rPr>
              <a:t>Promises of big bucks for little or no effort.</a:t>
            </a:r>
          </a:p>
          <a:p>
            <a:pPr eaLnBrk="1" hangingPunct="1">
              <a:lnSpc>
                <a:spcPct val="70000"/>
              </a:lnSpc>
              <a:buFontTx/>
              <a:buChar char="•"/>
            </a:pPr>
            <a:r>
              <a:rPr lang="en-US" sz="800" smtClean="0">
                <a:latin typeface="Arial" charset="0"/>
              </a:rPr>
              <a:t>Deals that sound too good to be true. </a:t>
            </a:r>
          </a:p>
          <a:p>
            <a:pPr eaLnBrk="1" hangingPunct="1">
              <a:lnSpc>
                <a:spcPct val="70000"/>
              </a:lnSpc>
              <a:buFontTx/>
              <a:buChar char="•"/>
            </a:pPr>
            <a:r>
              <a:rPr lang="en-US" sz="800" smtClean="0">
                <a:latin typeface="Arial" charset="0"/>
              </a:rPr>
              <a:t>Misspellings and grammatical errors.</a:t>
            </a:r>
          </a:p>
          <a:p>
            <a:pPr eaLnBrk="1" hangingPunct="1">
              <a:lnSpc>
                <a:spcPct val="70000"/>
              </a:lnSpc>
            </a:pPr>
            <a:endParaRPr lang="en-US" sz="800" b="1" smtClean="0">
              <a:latin typeface="Arial" charset="0"/>
            </a:endParaRPr>
          </a:p>
          <a:p>
            <a:pPr eaLnBrk="1" hangingPunct="1">
              <a:lnSpc>
                <a:spcPct val="70000"/>
              </a:lnSpc>
            </a:pPr>
            <a:r>
              <a:rPr lang="en-US" altLang="ja-JP" sz="800" smtClean="0">
                <a:latin typeface="Arial" charset="0"/>
              </a:rPr>
              <a:t>The best defense against spam and phishing scams is your own good judgment. </a:t>
            </a:r>
            <a:r>
              <a:rPr lang="en-US" sz="800" smtClean="0">
                <a:latin typeface="Arial" charset="0"/>
              </a:rPr>
              <a:t>Any time you receive an alarming message from a company, or a threat to close your account unless you verify personal information right away, be wary. Legitimate companies don’t do business this way over the Internet. If there is a real problem with one of your accounts, you won’t be asked to reveal personal information online.</a:t>
            </a:r>
          </a:p>
          <a:p>
            <a:pPr eaLnBrk="1" hangingPunct="1">
              <a:lnSpc>
                <a:spcPct val="70000"/>
              </a:lnSpc>
            </a:pPr>
            <a:endParaRPr lang="en-US" sz="800" smtClean="0">
              <a:latin typeface="Arial" charset="0"/>
            </a:endParaRPr>
          </a:p>
          <a:p>
            <a:pPr eaLnBrk="1" hangingPunct="1">
              <a:lnSpc>
                <a:spcPct val="70000"/>
              </a:lnSpc>
            </a:pPr>
            <a:r>
              <a:rPr lang="en-US" sz="800" smtClean="0">
                <a:latin typeface="Arial" charset="0"/>
              </a:rPr>
              <a:t>E-mail that promises big money for little or no effort are most likely scams. Deals that sound too good to be true probably are, just like in the physical world. Misspellings and grammatical errors in e-mail may also indicate spam that could lead to problems if you respond.</a:t>
            </a:r>
          </a:p>
          <a:p>
            <a:pPr eaLnBrk="1" hangingPunct="1">
              <a:lnSpc>
                <a:spcPct val="70000"/>
              </a:lnSpc>
            </a:pPr>
            <a:endParaRPr lang="en-US" sz="800" smtClean="0">
              <a:latin typeface="Arial" charset="0"/>
            </a:endParaRPr>
          </a:p>
          <a:p>
            <a:pPr eaLnBrk="1" hangingPunct="1">
              <a:lnSpc>
                <a:spcPct val="70000"/>
              </a:lnSpc>
            </a:pPr>
            <a:r>
              <a:rPr lang="en-US" sz="800" smtClean="0">
                <a:latin typeface="Arial" charset="0"/>
              </a:rPr>
              <a:t>Never share sensitive personal information in an e-mail or instant message. Even if the e-mail looks like it comes from a reputable company, be wary because it could be from a scammer. Call the company or go to their Web site by typing the Web address into your browser if you want to confirm a warning mail.</a:t>
            </a:r>
          </a:p>
          <a:p>
            <a:pPr eaLnBrk="1" hangingPunct="1">
              <a:lnSpc>
                <a:spcPct val="70000"/>
              </a:lnSpc>
            </a:pPr>
            <a:endParaRPr lang="en-US" sz="800" smtClean="0">
              <a:latin typeface="Arial" charset="0"/>
            </a:endParaRPr>
          </a:p>
          <a:p>
            <a:pPr eaLnBrk="1" hangingPunct="1">
              <a:lnSpc>
                <a:spcPct val="70000"/>
              </a:lnSpc>
            </a:pPr>
            <a:r>
              <a:rPr lang="en-US" sz="800" b="1" smtClean="0">
                <a:latin typeface="Arial" charset="0"/>
              </a:rPr>
              <a:t>Use Strong Passwords</a:t>
            </a:r>
          </a:p>
          <a:p>
            <a:pPr eaLnBrk="1" hangingPunct="1">
              <a:lnSpc>
                <a:spcPct val="70000"/>
              </a:lnSpc>
            </a:pPr>
            <a:r>
              <a:rPr lang="en-US" sz="800" smtClean="0">
                <a:latin typeface="Arial" charset="0"/>
              </a:rPr>
              <a:t>You may have important personal information in a variety of electronic and Internet locations, such as online bank and auction accounts, blogs, files on your computer, online shopping sites, etc. One way to help protect your information is by using strong passwords to block access to your computer and accounts. </a:t>
            </a:r>
          </a:p>
          <a:p>
            <a:pPr eaLnBrk="1" hangingPunct="1">
              <a:lnSpc>
                <a:spcPct val="70000"/>
              </a:lnSpc>
            </a:pPr>
            <a:endParaRPr lang="en-US" sz="800" smtClean="0">
              <a:latin typeface="Arial" charset="0"/>
            </a:endParaRPr>
          </a:p>
          <a:p>
            <a:pPr eaLnBrk="1" hangingPunct="1">
              <a:lnSpc>
                <a:spcPct val="70000"/>
              </a:lnSpc>
            </a:pPr>
            <a:r>
              <a:rPr lang="en-US" sz="800" smtClean="0">
                <a:latin typeface="Arial" charset="0"/>
              </a:rPr>
              <a:t>When criminals decipher passwords, they usually use a computer program that runs many character combinations at high speed. Criminals do not usually just guess at a password. Because of this, strong passwords are at least eight characters long , and they include upper and lowercase letters, numbers, and a few symbols—such as the dollar sign, pound sign, or exclamation point. Long, complex passwords are harder to break—even for high-speed computer programs—because there are so many possible combinations.</a:t>
            </a:r>
          </a:p>
          <a:p>
            <a:pPr eaLnBrk="1" hangingPunct="1">
              <a:lnSpc>
                <a:spcPct val="70000"/>
              </a:lnSpc>
            </a:pPr>
            <a:endParaRPr lang="en-US" sz="800" smtClean="0">
              <a:latin typeface="Arial" charset="0"/>
            </a:endParaRPr>
          </a:p>
          <a:p>
            <a:pPr eaLnBrk="1" hangingPunct="1">
              <a:lnSpc>
                <a:spcPct val="70000"/>
              </a:lnSpc>
            </a:pPr>
            <a:r>
              <a:rPr lang="en-US" sz="800" smtClean="0">
                <a:latin typeface="Arial" charset="0"/>
              </a:rPr>
              <a:t>Never share your passwords, even with friends, and never send passwords over e-mail.</a:t>
            </a:r>
            <a:endParaRPr lang="en-US" sz="800" b="1" smtClean="0">
              <a:latin typeface="Arial" charset="0"/>
            </a:endParaRPr>
          </a:p>
          <a:p>
            <a:pPr eaLnBrk="1" hangingPunct="1">
              <a:lnSpc>
                <a:spcPct val="70000"/>
              </a:lnSpc>
            </a:pPr>
            <a:endParaRPr lang="en-US" sz="800" smtClean="0">
              <a:latin typeface="Arial" charset="0"/>
            </a:endParaRPr>
          </a:p>
        </p:txBody>
      </p:sp>
    </p:spTree>
    <p:extLst>
      <p:ext uri="{BB962C8B-B14F-4D97-AF65-F5344CB8AC3E}">
        <p14:creationId xmlns:p14="http://schemas.microsoft.com/office/powerpoint/2010/main" val="31176806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3A71124E-33EB-46D7-99F3-554766FA6ECD}" type="slidenum">
              <a:rPr lang="en-US" smtClean="0">
                <a:latin typeface="Arial" charset="0"/>
              </a:rPr>
              <a:pPr/>
              <a:t>28</a:t>
            </a:fld>
            <a:endParaRPr lang="en-US" smtClean="0">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b="1" smtClean="0">
                <a:latin typeface="Arial" charset="0"/>
              </a:rPr>
              <a:t>Manage Personal Information Carefully</a:t>
            </a:r>
          </a:p>
          <a:p>
            <a:pPr eaLnBrk="1" hangingPunct="1"/>
            <a:endParaRPr lang="en-US" b="1" smtClean="0">
              <a:latin typeface="Arial" charset="0"/>
            </a:endParaRPr>
          </a:p>
          <a:p>
            <a:pPr eaLnBrk="1" hangingPunct="1">
              <a:buFontTx/>
              <a:buChar char="•"/>
            </a:pPr>
            <a:r>
              <a:rPr lang="en-US" b="1" smtClean="0">
                <a:latin typeface="Arial" charset="0"/>
              </a:rPr>
              <a:t>Do not share sensitive or personal information in an e-mail or instant message</a:t>
            </a:r>
            <a:r>
              <a:rPr lang="en-US" smtClean="0">
                <a:latin typeface="Arial" charset="0"/>
              </a:rPr>
              <a:t>. That includes filling out e-mail forms, or clicking on links in an e-mail to get to a Web page where you’re asked to provide personal information. Don’t even share sensitive information with a trusted friend over e-mail or IM, because the message may be intercepted and your personal information could be retrieved by other people.</a:t>
            </a:r>
          </a:p>
          <a:p>
            <a:pPr>
              <a:buFontTx/>
              <a:buChar char="•"/>
            </a:pPr>
            <a:r>
              <a:rPr lang="en-US" b="1" smtClean="0">
                <a:latin typeface="Arial" charset="0"/>
              </a:rPr>
              <a:t>Use only secure and trusted Web sites</a:t>
            </a:r>
            <a:r>
              <a:rPr lang="en-US" smtClean="0">
                <a:latin typeface="Arial" charset="0"/>
              </a:rPr>
              <a:t>. Be careful who you do business with online. Read the privacy statement on a Web site before you share personal information, and check for signs that the Web site protects sensitive data. Look for https (“s” for secure) in the Web address and for security icons, such as a closed padlock or unbroken key.</a:t>
            </a:r>
          </a:p>
          <a:p>
            <a:pPr>
              <a:buFontTx/>
              <a:buChar char="•"/>
            </a:pPr>
            <a:r>
              <a:rPr lang="en-US" b="1" smtClean="0">
                <a:latin typeface="Arial" charset="0"/>
              </a:rPr>
              <a:t>Make sure you are where you think you are</a:t>
            </a:r>
            <a:r>
              <a:rPr lang="en-US" smtClean="0">
                <a:latin typeface="Arial" charset="0"/>
              </a:rPr>
              <a:t>. Unfortunately, the padlock or key icons can be faked. Double-click on them to look for a match between the name in the Web address and on the security certificate. If the name differs, you may be on a faked site.</a:t>
            </a:r>
          </a:p>
          <a:p>
            <a:pPr>
              <a:buFontTx/>
              <a:buChar char="•"/>
            </a:pPr>
            <a:r>
              <a:rPr lang="en-US" b="1" smtClean="0">
                <a:latin typeface="Arial" charset="0"/>
              </a:rPr>
              <a:t>Avoid wireless transactions</a:t>
            </a:r>
            <a:r>
              <a:rPr lang="en-US" smtClean="0">
                <a:latin typeface="Arial" charset="0"/>
              </a:rPr>
              <a:t>. If you have a wireless laptop computer, avoid making financial transactions over an unsecured wireless network, such as those offered by many cafes and coffee shops. A thief with a wireless connection might be able to pick up some of your information, even if he is in another room or building. </a:t>
            </a:r>
          </a:p>
          <a:p>
            <a:pPr>
              <a:buFontTx/>
              <a:buChar char="•"/>
            </a:pPr>
            <a:r>
              <a:rPr lang="en-US" b="1" smtClean="0">
                <a:latin typeface="Arial" charset="0"/>
              </a:rPr>
              <a:t>When in public, stay private. </a:t>
            </a:r>
            <a:r>
              <a:rPr lang="en-US" smtClean="0">
                <a:latin typeface="Arial" charset="0"/>
              </a:rPr>
              <a:t>Never use public computers, such as those in libraries or Internet cafes, for online purchases or banking. Stick to e-mail or general Web surfing on those computers. You don't want people looking over your shoulder-either literally or electronically. And since you can't know what software has been installed on a public computer, why take the risk? </a:t>
            </a:r>
          </a:p>
        </p:txBody>
      </p:sp>
    </p:spTree>
    <p:extLst>
      <p:ext uri="{BB962C8B-B14F-4D97-AF65-F5344CB8AC3E}">
        <p14:creationId xmlns:p14="http://schemas.microsoft.com/office/powerpoint/2010/main" val="21393331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a:lnSpc>
                <a:spcPct val="80000"/>
              </a:lnSpc>
            </a:pPr>
            <a:r>
              <a:rPr lang="en-US" sz="900" b="1" smtClean="0">
                <a:latin typeface="Arial" charset="0"/>
              </a:rPr>
              <a:t>Use Anti-Phishing and Anti-Spam Technology</a:t>
            </a:r>
          </a:p>
          <a:p>
            <a:pPr>
              <a:lnSpc>
                <a:spcPct val="80000"/>
              </a:lnSpc>
            </a:pPr>
            <a:r>
              <a:rPr lang="en-US" sz="900" smtClean="0">
                <a:latin typeface="Arial" charset="0"/>
              </a:rPr>
              <a:t>Internet service providers, e-mail programs, and Web browsers get better all the time. They block billions of spam e-mails daily. For example, spam filters in Microsoft Outlook, Windows Live Hotmail, and Windows Live Messenger provide strong defenses against unwanted junk e-mail, instant messages, and images.</a:t>
            </a:r>
          </a:p>
          <a:p>
            <a:pPr>
              <a:lnSpc>
                <a:spcPct val="80000"/>
              </a:lnSpc>
            </a:pPr>
            <a:r>
              <a:rPr lang="en-US" sz="900" smtClean="0">
                <a:latin typeface="Arial" charset="0"/>
              </a:rPr>
              <a:t> </a:t>
            </a:r>
          </a:p>
          <a:p>
            <a:pPr>
              <a:lnSpc>
                <a:spcPct val="80000"/>
              </a:lnSpc>
            </a:pPr>
            <a:r>
              <a:rPr lang="en-US" sz="900" smtClean="0">
                <a:latin typeface="Arial" charset="0"/>
              </a:rPr>
              <a:t>Microsoft Outlook helps reduce the amount of spam in your Inbox by filtering junk mail into a special folder. You can review the mail in this folder to make sure no legitimate mail got filtered by accident, and you can add these legitimate senders to your approved sender list to make sure they don’t get filtered again. You should delete the rest of the mail in your junk mail folder without opening it.</a:t>
            </a:r>
          </a:p>
          <a:p>
            <a:pPr>
              <a:lnSpc>
                <a:spcPct val="80000"/>
              </a:lnSpc>
            </a:pPr>
            <a:endParaRPr lang="en-US" sz="900" smtClean="0">
              <a:latin typeface="Arial" charset="0"/>
            </a:endParaRPr>
          </a:p>
          <a:p>
            <a:pPr>
              <a:lnSpc>
                <a:spcPct val="80000"/>
              </a:lnSpc>
            </a:pPr>
            <a:r>
              <a:rPr lang="en-US" sz="900" smtClean="0">
                <a:latin typeface="Arial" charset="0"/>
              </a:rPr>
              <a:t>Internet Explorer 7 includes Phishing Filter technology, which blocks access to known fraudulent sites and warns you about potentially suspicious sites. You can also use Phishing Filter to report sites that you are suspicious about, so that these sites can be reviewed.</a:t>
            </a:r>
          </a:p>
          <a:p>
            <a:pPr>
              <a:lnSpc>
                <a:spcPct val="80000"/>
              </a:lnSpc>
            </a:pPr>
            <a:endParaRPr lang="en-US" sz="900" smtClean="0">
              <a:latin typeface="Arial" charset="0"/>
            </a:endParaRPr>
          </a:p>
          <a:p>
            <a:pPr eaLnBrk="1" hangingPunct="1">
              <a:lnSpc>
                <a:spcPct val="80000"/>
              </a:lnSpc>
            </a:pPr>
            <a:r>
              <a:rPr lang="en-US" sz="900" b="1" smtClean="0">
                <a:latin typeface="Arial" charset="0"/>
              </a:rPr>
              <a:t>OPTIONAL </a:t>
            </a:r>
          </a:p>
          <a:p>
            <a:pPr eaLnBrk="1" hangingPunct="1">
              <a:lnSpc>
                <a:spcPct val="80000"/>
              </a:lnSpc>
            </a:pPr>
            <a:r>
              <a:rPr lang="en-US" sz="900" smtClean="0">
                <a:latin typeface="Arial" charset="0"/>
              </a:rPr>
              <a:t>For example, Microsoft is using technical </a:t>
            </a:r>
            <a:r>
              <a:rPr lang="en-US" altLang="ja-JP" sz="900" smtClean="0">
                <a:latin typeface="Arial" charset="0"/>
              </a:rPr>
              <a:t>innovations to help prevent spam and phishing scams from ever reaching peoples’ inboxes. </a:t>
            </a:r>
          </a:p>
          <a:p>
            <a:pPr marL="742950" lvl="1" indent="-285750" eaLnBrk="1" hangingPunct="1">
              <a:lnSpc>
                <a:spcPct val="80000"/>
              </a:lnSpc>
              <a:buFontTx/>
              <a:buChar char="•"/>
            </a:pPr>
            <a:r>
              <a:rPr lang="en-US" altLang="ja-JP" sz="900" b="1" smtClean="0">
                <a:latin typeface="Arial" charset="0"/>
              </a:rPr>
              <a:t>Safer e-mail</a:t>
            </a:r>
            <a:r>
              <a:rPr lang="en-US" altLang="ja-JP" sz="900" smtClean="0">
                <a:latin typeface="Arial" charset="0"/>
              </a:rPr>
              <a:t>: Microsoft is building e-mail technology that can be used in other products and services, which stops criminals from spoofing legitimate Web sites and hiding their identities. Currently, this technology helps to protect more than 200 million Windows Live Hotmail customers worldwide against online scams.</a:t>
            </a:r>
          </a:p>
          <a:p>
            <a:pPr marL="742950" lvl="1" indent="-285750" eaLnBrk="1" hangingPunct="1">
              <a:lnSpc>
                <a:spcPct val="80000"/>
              </a:lnSpc>
              <a:buFontTx/>
              <a:buChar char="•"/>
            </a:pPr>
            <a:r>
              <a:rPr lang="en-US" altLang="ja-JP" sz="900" b="1" smtClean="0">
                <a:latin typeface="Arial" charset="0"/>
              </a:rPr>
              <a:t>Filtered e-mail</a:t>
            </a:r>
            <a:r>
              <a:rPr lang="en-US" altLang="ja-JP" sz="900" smtClean="0">
                <a:latin typeface="Arial" charset="0"/>
              </a:rPr>
              <a:t>: Microsoft uses technology to identify and remove vast quantities of spam before it is ever delivered. SmartScreen filtering technology blocks more than 3.2 billion spam e-mail messages per day worldwide in Hotmail alone. In addition, Microsoft provides monthly updates to the Outlook junk mail filters, to help customers better protect and manage their inboxes from spam and other e-mail-perpetrated scams.</a:t>
            </a:r>
          </a:p>
          <a:p>
            <a:pPr>
              <a:lnSpc>
                <a:spcPct val="80000"/>
              </a:lnSpc>
            </a:pPr>
            <a:endParaRPr lang="en-US" sz="900" smtClean="0">
              <a:latin typeface="Arial" charset="0"/>
            </a:endParaRPr>
          </a:p>
        </p:txBody>
      </p:sp>
      <p:sp>
        <p:nvSpPr>
          <p:cNvPr id="65540" name="Slide Number Placeholder 3"/>
          <p:cNvSpPr>
            <a:spLocks noGrp="1"/>
          </p:cNvSpPr>
          <p:nvPr>
            <p:ph type="sldNum" sz="quarter" idx="5"/>
          </p:nvPr>
        </p:nvSpPr>
        <p:spPr>
          <a:noFill/>
        </p:spPr>
        <p:txBody>
          <a:bodyPr/>
          <a:lstStyle/>
          <a:p>
            <a:fld id="{11C8E1A8-3B0E-4B3D-930D-BC3A91FFEB83}" type="slidenum">
              <a:rPr lang="en-US" smtClean="0">
                <a:latin typeface="Arial" charset="0"/>
              </a:rPr>
              <a:pPr/>
              <a:t>29</a:t>
            </a:fld>
            <a:endParaRPr lang="en-US" smtClean="0">
              <a:latin typeface="Arial" charset="0"/>
            </a:endParaRPr>
          </a:p>
        </p:txBody>
      </p:sp>
    </p:spTree>
    <p:extLst>
      <p:ext uri="{BB962C8B-B14F-4D97-AF65-F5344CB8AC3E}">
        <p14:creationId xmlns:p14="http://schemas.microsoft.com/office/powerpoint/2010/main" val="806603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D61FE2B1-C82B-463B-A9EA-D71E25C4DA49}" type="slidenum">
              <a:rPr lang="en-US" smtClean="0">
                <a:latin typeface="Arial" charset="0"/>
              </a:rPr>
              <a:pPr/>
              <a:t>3</a:t>
            </a:fld>
            <a:endParaRPr lang="en-US" smtClean="0">
              <a:latin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altLang="ja-JP" dirty="0" smtClean="0">
                <a:latin typeface="Arial" charset="0"/>
              </a:rPr>
              <a:t>Typically, when we leave the safety of our homes and venture into the outside world, we instinctively raise our guard and become more alert to possible dangers. Once we’re back at home, we lower our guard and relax. </a:t>
            </a:r>
          </a:p>
          <a:p>
            <a:pPr eaLnBrk="1" hangingPunct="1"/>
            <a:endParaRPr lang="en-US" altLang="ja-JP" dirty="0" smtClean="0">
              <a:latin typeface="Arial" charset="0"/>
            </a:endParaRPr>
          </a:p>
          <a:p>
            <a:pPr eaLnBrk="1" hangingPunct="1"/>
            <a:r>
              <a:rPr lang="en-US" dirty="0" smtClean="0">
                <a:latin typeface="Arial" charset="0"/>
              </a:rPr>
              <a:t>Staying safer and more secure online means keeping your guard up whenever you’re online, just as you do in the world outside your home.</a:t>
            </a:r>
          </a:p>
          <a:p>
            <a:pPr eaLnBrk="1" hangingPunct="1"/>
            <a:endParaRPr lang="en-US" dirty="0" smtClean="0">
              <a:latin typeface="Arial" charset="0"/>
            </a:endParaRPr>
          </a:p>
          <a:p>
            <a:pPr eaLnBrk="1" hangingPunct="1"/>
            <a:r>
              <a:rPr lang="en-US" dirty="0" smtClean="0">
                <a:latin typeface="Arial" charset="0"/>
              </a:rPr>
              <a:t>Online security refers to technology and tools we can use to help protect against online threats, to help control our personal information online, and to help manage our family’s use of the Internet. </a:t>
            </a:r>
          </a:p>
          <a:p>
            <a:pPr eaLnBrk="1" hangingPunct="1"/>
            <a:endParaRPr lang="en-US" dirty="0" smtClean="0">
              <a:latin typeface="Arial" charset="0"/>
            </a:endParaRPr>
          </a:p>
          <a:p>
            <a:pPr eaLnBrk="1" hangingPunct="1"/>
            <a:r>
              <a:rPr lang="en-US" dirty="0" smtClean="0">
                <a:latin typeface="Arial" charset="0"/>
              </a:rPr>
              <a:t>What are some of the risks you need to protect against? </a:t>
            </a:r>
          </a:p>
        </p:txBody>
      </p:sp>
    </p:spTree>
    <p:extLst>
      <p:ext uri="{BB962C8B-B14F-4D97-AF65-F5344CB8AC3E}">
        <p14:creationId xmlns:p14="http://schemas.microsoft.com/office/powerpoint/2010/main" val="9169800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942EFAEB-56BC-4D27-AC4C-0668B7578012}" type="slidenum">
              <a:rPr lang="en-US" smtClean="0">
                <a:latin typeface="Arial" charset="0"/>
              </a:rPr>
              <a:pPr/>
              <a:t>30</a:t>
            </a:fld>
            <a:endParaRPr lang="en-US" smtClean="0">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sz="900" b="1" smtClean="0">
                <a:latin typeface="Arial" charset="0"/>
              </a:rPr>
              <a:t>If Your Identity is Stolen</a:t>
            </a:r>
          </a:p>
          <a:p>
            <a:pPr eaLnBrk="1" hangingPunct="1"/>
            <a:r>
              <a:rPr lang="en-US" sz="900" smtClean="0">
                <a:latin typeface="Arial" charset="0"/>
              </a:rPr>
              <a:t>On the Internet, as in life, an ounce of prevention is worth a pound of cure. But what if you do make a mistake and run into problems?</a:t>
            </a:r>
          </a:p>
          <a:p>
            <a:pPr eaLnBrk="1" hangingPunct="1"/>
            <a:r>
              <a:rPr lang="en-US" sz="900" b="1" smtClean="0">
                <a:latin typeface="Arial" charset="0"/>
              </a:rPr>
              <a:t>To report phishing</a:t>
            </a:r>
            <a:r>
              <a:rPr lang="en-US" sz="900" smtClean="0">
                <a:latin typeface="Arial" charset="0"/>
              </a:rPr>
              <a:t>:</a:t>
            </a:r>
          </a:p>
          <a:p>
            <a:pPr eaLnBrk="1" hangingPunct="1">
              <a:buFontTx/>
              <a:buChar char="•"/>
            </a:pPr>
            <a:r>
              <a:rPr lang="en-US" sz="900" smtClean="0">
                <a:latin typeface="Arial" charset="0"/>
              </a:rPr>
              <a:t>Forward the e-mail message to your Internet service provider (ISP).</a:t>
            </a:r>
          </a:p>
          <a:p>
            <a:pPr eaLnBrk="1" hangingPunct="1">
              <a:buFontTx/>
              <a:buChar char="•"/>
            </a:pPr>
            <a:r>
              <a:rPr lang="en-US" sz="900" smtClean="0">
                <a:latin typeface="Arial" charset="0"/>
              </a:rPr>
              <a:t>File a complaint with the U.S. Federal Trade Commission (FTC). Go to onguardonline.gov, and click File a Complaint.</a:t>
            </a:r>
          </a:p>
          <a:p>
            <a:pPr eaLnBrk="1" hangingPunct="1">
              <a:buFontTx/>
              <a:buChar char="•"/>
            </a:pPr>
            <a:r>
              <a:rPr lang="en-US" sz="900" smtClean="0">
                <a:latin typeface="Arial" charset="0"/>
              </a:rPr>
              <a:t>Forward the spam to the company that is being misrepresented. It may have a special address to report such abuse—for example, </a:t>
            </a:r>
            <a:r>
              <a:rPr lang="en-US" sz="900" smtClean="0">
                <a:latin typeface="Arial" charset="0"/>
                <a:hlinkClick r:id="rId3"/>
              </a:rPr>
              <a:t>abuse@microsoft.com</a:t>
            </a:r>
            <a:r>
              <a:rPr lang="en-US" sz="900" smtClean="0">
                <a:latin typeface="Arial" charset="0"/>
              </a:rPr>
              <a:t>.</a:t>
            </a:r>
          </a:p>
          <a:p>
            <a:pPr eaLnBrk="1" hangingPunct="1"/>
            <a:r>
              <a:rPr lang="en-US" sz="900" b="1" smtClean="0">
                <a:latin typeface="Arial" charset="0"/>
              </a:rPr>
              <a:t>If you believe that you are a victim of identity theft</a:t>
            </a:r>
            <a:r>
              <a:rPr lang="en-US" sz="900" smtClean="0">
                <a:latin typeface="Arial" charset="0"/>
              </a:rPr>
              <a:t>:</a:t>
            </a:r>
          </a:p>
          <a:p>
            <a:pPr eaLnBrk="1" hangingPunct="1">
              <a:buFontTx/>
              <a:buChar char="•"/>
            </a:pPr>
            <a:r>
              <a:rPr lang="en-US" sz="900" smtClean="0">
                <a:latin typeface="Arial" charset="0"/>
              </a:rPr>
              <a:t>Speak with the security or fraud department about any fraudulently accessed or opened accounts at every bank or financial institution you deal with, including credit card companies, utilities, Internet service providers, and other places where you regularly use your credit card. </a:t>
            </a:r>
          </a:p>
          <a:p>
            <a:pPr eaLnBrk="1" hangingPunct="1">
              <a:buFontTx/>
              <a:buChar char="•"/>
            </a:pPr>
            <a:r>
              <a:rPr lang="en-US" sz="900" smtClean="0">
                <a:latin typeface="Arial" charset="0"/>
              </a:rPr>
              <a:t>Follow up with a letter and save a copy for yourself. When you open new accounts use strong passwords, not passwords such as your mother's maiden name, along with a new account number. </a:t>
            </a:r>
          </a:p>
          <a:p>
            <a:pPr eaLnBrk="1" hangingPunct="1">
              <a:buFontTx/>
              <a:buChar char="•"/>
            </a:pPr>
            <a:r>
              <a:rPr lang="en-US" sz="900" smtClean="0">
                <a:latin typeface="Arial" charset="0"/>
              </a:rPr>
              <a:t>Change the passwords on all online accounts, starting with any that are related to financial institutions or information. </a:t>
            </a:r>
          </a:p>
          <a:p>
            <a:pPr eaLnBrk="1" hangingPunct="1">
              <a:buFontTx/>
              <a:buChar char="•"/>
            </a:pPr>
            <a:r>
              <a:rPr lang="en-US" sz="900" smtClean="0">
                <a:latin typeface="Arial" charset="0"/>
              </a:rPr>
              <a:t>Place a fraud alert on your credit reports. Make sure your account is flagged with a "fraud alert" tag and a "victim's statement," and insist that the alert remain active for the maximum of seven years. In the United States, you can contact these three credit bureaus:</a:t>
            </a:r>
            <a:br>
              <a:rPr lang="en-US" sz="900" smtClean="0">
                <a:latin typeface="Arial" charset="0"/>
              </a:rPr>
            </a:br>
            <a:r>
              <a:rPr lang="en-US" sz="900" smtClean="0">
                <a:latin typeface="Arial" charset="0"/>
              </a:rPr>
              <a:t>Equifax (800) 525-6285 </a:t>
            </a:r>
            <a:br>
              <a:rPr lang="en-US" sz="900" smtClean="0">
                <a:latin typeface="Arial" charset="0"/>
              </a:rPr>
            </a:br>
            <a:r>
              <a:rPr lang="en-US" sz="900" smtClean="0">
                <a:latin typeface="Arial" charset="0"/>
              </a:rPr>
              <a:t>Experian (888) 397-3742 </a:t>
            </a:r>
            <a:br>
              <a:rPr lang="en-US" sz="900" smtClean="0">
                <a:latin typeface="Arial" charset="0"/>
              </a:rPr>
            </a:br>
            <a:r>
              <a:rPr lang="en-US" sz="900" smtClean="0">
                <a:latin typeface="Arial" charset="0"/>
              </a:rPr>
              <a:t>TransUnion (800) 680-7289</a:t>
            </a:r>
          </a:p>
          <a:p>
            <a:pPr eaLnBrk="1" hangingPunct="1">
              <a:buFontTx/>
              <a:buChar char="•"/>
            </a:pPr>
            <a:r>
              <a:rPr lang="en-US" sz="900" smtClean="0">
                <a:latin typeface="Arial" charset="0"/>
              </a:rPr>
              <a:t>Get a copy of your report and ask that no new credit be granted without your approval.</a:t>
            </a:r>
          </a:p>
          <a:p>
            <a:pPr eaLnBrk="1" hangingPunct="1">
              <a:buFontTx/>
              <a:buChar char="•"/>
            </a:pPr>
            <a:r>
              <a:rPr lang="en-US" sz="900" smtClean="0">
                <a:latin typeface="Arial" charset="0"/>
              </a:rPr>
              <a:t>Send these requests in writing and keep copies for yourself. When you receive your reports, review them carefully. Look for things like inquiries you didn't initiate, accounts you didn't open, and unexplained debts.</a:t>
            </a:r>
          </a:p>
        </p:txBody>
      </p:sp>
    </p:spTree>
    <p:extLst>
      <p:ext uri="{BB962C8B-B14F-4D97-AF65-F5344CB8AC3E}">
        <p14:creationId xmlns:p14="http://schemas.microsoft.com/office/powerpoint/2010/main" val="4099369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32A38BC-0D91-4C58-B388-97FC04FDE8FE}" type="slidenum">
              <a:rPr lang="en-US" smtClean="0">
                <a:latin typeface="Arial" charset="0"/>
              </a:rPr>
              <a:pPr/>
              <a:t>4</a:t>
            </a:fld>
            <a:endParaRPr lang="en-US" smtClean="0">
              <a:latin typeface="Arial"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US" altLang="ja-JP" dirty="0" smtClean="0">
                <a:latin typeface="Arial" charset="0"/>
              </a:rPr>
              <a:t>The primary risks associated with the Internet use include viruses and other malicious software that can cripple or control your computer, compromise your privacy, and destroy valuable data. Additionally, there are people who may use the Internet to try and invade your privacy, harass you, or inappropriately contact your children. </a:t>
            </a:r>
          </a:p>
          <a:p>
            <a:pPr eaLnBrk="1" hangingPunct="1"/>
            <a:endParaRPr lang="en-US" altLang="ja-JP" dirty="0" smtClean="0">
              <a:latin typeface="Arial" charset="0"/>
            </a:endParaRPr>
          </a:p>
          <a:p>
            <a:pPr eaLnBrk="1" hangingPunct="1"/>
            <a:r>
              <a:rPr lang="en-US" dirty="0" smtClean="0">
                <a:latin typeface="Arial" charset="0"/>
              </a:rPr>
              <a:t>Microsoft provides you with educational content and guidance to help you protect your computer, your family, and your personal information from online security and safety risks.</a:t>
            </a:r>
          </a:p>
          <a:p>
            <a:pPr eaLnBrk="1" hangingPunct="1"/>
            <a:endParaRPr lang="en-US" dirty="0" smtClean="0">
              <a:latin typeface="Arial" charset="0"/>
            </a:endParaRPr>
          </a:p>
          <a:p>
            <a:pPr eaLnBrk="1" hangingPunct="1"/>
            <a:r>
              <a:rPr lang="en-US" b="1" dirty="0" smtClean="0">
                <a:latin typeface="Arial" charset="0"/>
              </a:rPr>
              <a:t>Leading threats to your computer’s security include</a:t>
            </a:r>
            <a:r>
              <a:rPr lang="en-US" dirty="0" smtClean="0">
                <a:latin typeface="Arial" charset="0"/>
              </a:rPr>
              <a:t>:</a:t>
            </a:r>
          </a:p>
          <a:p>
            <a:pPr marL="228600" lvl="1" eaLnBrk="1" hangingPunct="1">
              <a:spcBef>
                <a:spcPts val="300"/>
              </a:spcBef>
              <a:buFontTx/>
              <a:buChar char="•"/>
            </a:pPr>
            <a:r>
              <a:rPr lang="en-US" dirty="0" smtClean="0">
                <a:latin typeface="Arial" charset="0"/>
              </a:rPr>
              <a:t> Viruses </a:t>
            </a:r>
          </a:p>
          <a:p>
            <a:pPr marL="228600" lvl="1" eaLnBrk="1" hangingPunct="1">
              <a:spcBef>
                <a:spcPts val="300"/>
              </a:spcBef>
              <a:buFontTx/>
              <a:buChar char="•"/>
            </a:pPr>
            <a:r>
              <a:rPr lang="en-US" dirty="0" smtClean="0">
                <a:latin typeface="Arial" charset="0"/>
              </a:rPr>
              <a:t> Worms </a:t>
            </a:r>
          </a:p>
          <a:p>
            <a:pPr marL="228600" lvl="1" eaLnBrk="1" hangingPunct="1">
              <a:spcBef>
                <a:spcPts val="300"/>
              </a:spcBef>
              <a:buFontTx/>
              <a:buChar char="•"/>
            </a:pPr>
            <a:r>
              <a:rPr lang="en-US" dirty="0" smtClean="0">
                <a:latin typeface="Arial" charset="0"/>
              </a:rPr>
              <a:t> Trojans </a:t>
            </a:r>
          </a:p>
          <a:p>
            <a:pPr marL="228600" lvl="1" eaLnBrk="1" hangingPunct="1">
              <a:spcBef>
                <a:spcPts val="300"/>
              </a:spcBef>
              <a:buFontTx/>
              <a:buChar char="•"/>
            </a:pPr>
            <a:r>
              <a:rPr lang="en-US" dirty="0" smtClean="0">
                <a:latin typeface="Arial" charset="0"/>
              </a:rPr>
              <a:t> Spyware </a:t>
            </a:r>
          </a:p>
          <a:p>
            <a:pPr eaLnBrk="1" hangingPunct="1"/>
            <a:r>
              <a:rPr lang="en-US" b="1" dirty="0" smtClean="0">
                <a:latin typeface="Arial" charset="0"/>
              </a:rPr>
              <a:t>Leading threats to children include</a:t>
            </a:r>
            <a:r>
              <a:rPr lang="en-US" dirty="0" smtClean="0">
                <a:latin typeface="Arial" charset="0"/>
              </a:rPr>
              <a:t>:</a:t>
            </a:r>
          </a:p>
          <a:p>
            <a:pPr marL="228600" lvl="1" eaLnBrk="1" hangingPunct="1">
              <a:spcBef>
                <a:spcPts val="300"/>
              </a:spcBef>
              <a:buFontTx/>
              <a:buChar char="•"/>
            </a:pPr>
            <a:r>
              <a:rPr lang="en-US" dirty="0" err="1" smtClean="0">
                <a:latin typeface="Arial" charset="0"/>
              </a:rPr>
              <a:t>Cyberbullies</a:t>
            </a:r>
            <a:r>
              <a:rPr lang="en-US" dirty="0" smtClean="0">
                <a:latin typeface="Arial" charset="0"/>
              </a:rPr>
              <a:t> </a:t>
            </a:r>
          </a:p>
          <a:p>
            <a:pPr marL="228600" lvl="1" eaLnBrk="1" hangingPunct="1">
              <a:spcBef>
                <a:spcPts val="300"/>
              </a:spcBef>
              <a:buFontTx/>
              <a:buChar char="•"/>
            </a:pPr>
            <a:r>
              <a:rPr lang="en-US" dirty="0" smtClean="0">
                <a:latin typeface="Arial" charset="0"/>
              </a:rPr>
              <a:t> File-sharing abuses</a:t>
            </a:r>
          </a:p>
          <a:p>
            <a:pPr marL="228600" lvl="1" eaLnBrk="1" hangingPunct="1">
              <a:spcBef>
                <a:spcPts val="300"/>
              </a:spcBef>
              <a:buFontTx/>
              <a:buChar char="•"/>
            </a:pPr>
            <a:r>
              <a:rPr lang="en-US" dirty="0" smtClean="0">
                <a:latin typeface="Arial" charset="0"/>
              </a:rPr>
              <a:t> Invasion of privacy</a:t>
            </a:r>
          </a:p>
          <a:p>
            <a:pPr marL="228600" lvl="1" eaLnBrk="1" hangingPunct="1">
              <a:spcBef>
                <a:spcPts val="300"/>
              </a:spcBef>
              <a:buFontTx/>
              <a:buChar char="•"/>
            </a:pPr>
            <a:r>
              <a:rPr lang="en-US" dirty="0" smtClean="0">
                <a:latin typeface="Arial" charset="0"/>
              </a:rPr>
              <a:t> Disturbing content</a:t>
            </a:r>
          </a:p>
          <a:p>
            <a:pPr marL="228600" lvl="1" eaLnBrk="1" hangingPunct="1">
              <a:spcBef>
                <a:spcPts val="300"/>
              </a:spcBef>
              <a:buFontTx/>
              <a:buChar char="•"/>
            </a:pPr>
            <a:r>
              <a:rPr lang="en-US" dirty="0" smtClean="0">
                <a:latin typeface="Arial" charset="0"/>
              </a:rPr>
              <a:t> Predators</a:t>
            </a:r>
          </a:p>
          <a:p>
            <a:pPr eaLnBrk="1" hangingPunct="1"/>
            <a:r>
              <a:rPr lang="en-US" b="1" dirty="0" smtClean="0">
                <a:latin typeface="Arial" charset="0"/>
              </a:rPr>
              <a:t>Leading threats to your personal safety include</a:t>
            </a:r>
            <a:r>
              <a:rPr lang="en-US" dirty="0" smtClean="0">
                <a:latin typeface="Arial" charset="0"/>
              </a:rPr>
              <a:t>:</a:t>
            </a:r>
          </a:p>
          <a:p>
            <a:pPr marL="228600" lvl="1" eaLnBrk="1" hangingPunct="1">
              <a:spcBef>
                <a:spcPts val="300"/>
              </a:spcBef>
              <a:buFontTx/>
              <a:buChar char="•"/>
            </a:pPr>
            <a:r>
              <a:rPr lang="en-US" dirty="0" smtClean="0">
                <a:latin typeface="Arial" charset="0"/>
              </a:rPr>
              <a:t> Online fraud and phishing</a:t>
            </a:r>
          </a:p>
          <a:p>
            <a:pPr marL="228600" lvl="1" eaLnBrk="1" hangingPunct="1">
              <a:spcBef>
                <a:spcPts val="300"/>
              </a:spcBef>
              <a:buFontTx/>
              <a:buChar char="•"/>
            </a:pPr>
            <a:r>
              <a:rPr lang="en-US" dirty="0" smtClean="0">
                <a:latin typeface="Arial" charset="0"/>
              </a:rPr>
              <a:t> Hoaxes</a:t>
            </a:r>
          </a:p>
          <a:p>
            <a:pPr marL="228600" lvl="1" eaLnBrk="1" hangingPunct="1">
              <a:spcBef>
                <a:spcPts val="300"/>
              </a:spcBef>
              <a:buFontTx/>
              <a:buChar char="•"/>
            </a:pPr>
            <a:r>
              <a:rPr lang="en-US" dirty="0" smtClean="0">
                <a:latin typeface="Arial" charset="0"/>
              </a:rPr>
              <a:t> Identity theft</a:t>
            </a:r>
          </a:p>
          <a:p>
            <a:pPr marL="228600" lvl="1" eaLnBrk="1" hangingPunct="1">
              <a:spcBef>
                <a:spcPts val="300"/>
              </a:spcBef>
              <a:buFontTx/>
              <a:buChar char="•"/>
            </a:pPr>
            <a:r>
              <a:rPr lang="en-US" dirty="0" smtClean="0">
                <a:latin typeface="Arial" charset="0"/>
              </a:rPr>
              <a:t> Spam</a:t>
            </a:r>
          </a:p>
        </p:txBody>
      </p:sp>
    </p:spTree>
    <p:extLst>
      <p:ext uri="{BB962C8B-B14F-4D97-AF65-F5344CB8AC3E}">
        <p14:creationId xmlns:p14="http://schemas.microsoft.com/office/powerpoint/2010/main" val="3264565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E969717F-604B-4460-96D0-86AA6A817A35}" type="slidenum">
              <a:rPr lang="en-US" smtClean="0">
                <a:latin typeface="Arial" charset="0"/>
              </a:rPr>
              <a:pPr/>
              <a:t>5</a:t>
            </a:fld>
            <a:endParaRPr lang="en-US" smtClean="0">
              <a:latin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lnSpc>
                <a:spcPct val="80000"/>
              </a:lnSpc>
            </a:pPr>
            <a:r>
              <a:rPr lang="en-US" sz="900" dirty="0" smtClean="0">
                <a:latin typeface="Arial" charset="0"/>
              </a:rPr>
              <a:t>The primary online threat to your computer is malicious software such as viruses, worms, Trojans, and potentially unwanted software like spyware.</a:t>
            </a:r>
          </a:p>
          <a:p>
            <a:pPr eaLnBrk="1" hangingPunct="1">
              <a:lnSpc>
                <a:spcPct val="80000"/>
              </a:lnSpc>
            </a:pPr>
            <a:endParaRPr lang="en-US" sz="900" dirty="0" smtClean="0">
              <a:latin typeface="Arial" charset="0"/>
            </a:endParaRPr>
          </a:p>
          <a:p>
            <a:pPr eaLnBrk="1" hangingPunct="1">
              <a:lnSpc>
                <a:spcPct val="80000"/>
              </a:lnSpc>
            </a:pPr>
            <a:r>
              <a:rPr lang="en-US" sz="900" b="1" dirty="0" smtClean="0">
                <a:latin typeface="Arial" charset="0"/>
              </a:rPr>
              <a:t>Viruses</a:t>
            </a:r>
          </a:p>
          <a:p>
            <a:pPr eaLnBrk="1" hangingPunct="1">
              <a:lnSpc>
                <a:spcPct val="80000"/>
              </a:lnSpc>
            </a:pPr>
            <a:r>
              <a:rPr lang="en-US" sz="900" dirty="0" smtClean="0">
                <a:latin typeface="Arial" charset="0"/>
              </a:rPr>
              <a:t>Computer viruses are programs that are deliberately designed to invade your computer, to interfere with its operation, and to copy, corrupt, or delete your data. These programs are called viruses because they are designed to spread to other computers, but in most cases, they require human actions—like clicking on an e-mail attachment—to spread. </a:t>
            </a:r>
          </a:p>
          <a:p>
            <a:pPr eaLnBrk="1" hangingPunct="1">
              <a:lnSpc>
                <a:spcPct val="80000"/>
              </a:lnSpc>
            </a:pPr>
            <a:r>
              <a:rPr lang="en-US" sz="900" dirty="0" smtClean="0">
                <a:latin typeface="Arial" charset="0"/>
              </a:rPr>
              <a:t>Computer viruses can be hidden in what appear to be useful or entertaining programs or e-mail attachments, such as computer games, video clips, or photos. Many viruses are spread when people unwittingly send them as e-mail attachments to friends and colleagues. </a:t>
            </a:r>
          </a:p>
          <a:p>
            <a:pPr eaLnBrk="1" hangingPunct="1">
              <a:lnSpc>
                <a:spcPct val="80000"/>
              </a:lnSpc>
            </a:pPr>
            <a:r>
              <a:rPr lang="en-US" sz="900" b="1" dirty="0" smtClean="0">
                <a:latin typeface="Arial" charset="0"/>
              </a:rPr>
              <a:t>Worms</a:t>
            </a:r>
          </a:p>
          <a:p>
            <a:pPr eaLnBrk="1" hangingPunct="1">
              <a:lnSpc>
                <a:spcPct val="80000"/>
              </a:lnSpc>
            </a:pPr>
            <a:r>
              <a:rPr lang="en-US" sz="900" dirty="0" smtClean="0">
                <a:latin typeface="Arial" charset="0"/>
              </a:rPr>
              <a:t>Worms are more sophisticated viruses that automatically send themselves to other computers over a network, without any human interaction or assistance. Worms seize control of certain software programs on a computer to spread to other computers.</a:t>
            </a:r>
          </a:p>
          <a:p>
            <a:pPr eaLnBrk="1" hangingPunct="1">
              <a:lnSpc>
                <a:spcPct val="80000"/>
              </a:lnSpc>
            </a:pPr>
            <a:r>
              <a:rPr lang="en-US" sz="900" b="1" dirty="0" smtClean="0">
                <a:latin typeface="Arial" charset="0"/>
              </a:rPr>
              <a:t>Trojans</a:t>
            </a:r>
          </a:p>
          <a:p>
            <a:pPr eaLnBrk="1" hangingPunct="1">
              <a:lnSpc>
                <a:spcPct val="80000"/>
              </a:lnSpc>
            </a:pPr>
            <a:r>
              <a:rPr lang="en-US" sz="900" dirty="0" smtClean="0">
                <a:latin typeface="Arial" charset="0"/>
              </a:rPr>
              <a:t>A third type of virus, called Trojans in honor of the Trojan horse, masquerade as beneficial programs, such as a game or a spyware cleaner. Once on your computer, they can quietly destroy or steal your data.</a:t>
            </a:r>
          </a:p>
          <a:p>
            <a:pPr eaLnBrk="1" hangingPunct="1">
              <a:lnSpc>
                <a:spcPct val="80000"/>
              </a:lnSpc>
            </a:pPr>
            <a:r>
              <a:rPr lang="en-US" sz="900" b="1" dirty="0" smtClean="0">
                <a:latin typeface="Arial" charset="0"/>
              </a:rPr>
              <a:t>Spyware</a:t>
            </a:r>
          </a:p>
          <a:p>
            <a:pPr eaLnBrk="1" hangingPunct="1">
              <a:lnSpc>
                <a:spcPct val="80000"/>
              </a:lnSpc>
            </a:pPr>
            <a:r>
              <a:rPr lang="en-US" sz="900" dirty="0" smtClean="0">
                <a:latin typeface="Arial" charset="0"/>
              </a:rPr>
              <a:t>Spyware is software that tracks what you do on your computer, and either reports your actions to the software creator or to takes some action based on your activity.</a:t>
            </a:r>
          </a:p>
          <a:p>
            <a:pPr eaLnBrk="1" hangingPunct="1">
              <a:lnSpc>
                <a:spcPct val="80000"/>
              </a:lnSpc>
            </a:pPr>
            <a:r>
              <a:rPr lang="en-US" sz="900" dirty="0" smtClean="0">
                <a:latin typeface="Arial" charset="0"/>
              </a:rPr>
              <a:t>Spyware may bombard you with pop-up advertising related to the Web sites you visit regularly. It may collect personal information, or change the settings on your computer without your consent. Spyware can even disable your computer or enable criminals to steal your identity.</a:t>
            </a:r>
          </a:p>
          <a:p>
            <a:pPr eaLnBrk="1" hangingPunct="1">
              <a:lnSpc>
                <a:spcPct val="80000"/>
              </a:lnSpc>
            </a:pPr>
            <a:r>
              <a:rPr lang="en-US" altLang="ja-JP" sz="900" dirty="0" smtClean="0">
                <a:latin typeface="Arial" charset="0"/>
              </a:rPr>
              <a:t>Fortunately, you can take many steps to help protect your computer from malicious and potentially unwanted software.</a:t>
            </a:r>
          </a:p>
        </p:txBody>
      </p:sp>
    </p:spTree>
    <p:extLst>
      <p:ext uri="{BB962C8B-B14F-4D97-AF65-F5344CB8AC3E}">
        <p14:creationId xmlns:p14="http://schemas.microsoft.com/office/powerpoint/2010/main" val="2913504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711D9553-14AF-43A0-93AA-95440C69AD70}" type="slidenum">
              <a:rPr lang="en-US" smtClean="0">
                <a:latin typeface="Arial" charset="0"/>
              </a:rPr>
              <a:pPr/>
              <a:t>6</a:t>
            </a:fld>
            <a:endParaRPr lang="en-US" smtClean="0">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lnSpc>
                <a:spcPct val="80000"/>
              </a:lnSpc>
            </a:pPr>
            <a:r>
              <a:rPr lang="en-US" sz="900" dirty="0" smtClean="0">
                <a:latin typeface="Arial" charset="0"/>
              </a:rPr>
              <a:t>Overall, the Internet is a positive and rewarding place for kids, but the potential risks are real. By educating yourself and your family about those issues, you can team up to manage the risks and prevent problems. The Internet risks to children fall into five main categories:</a:t>
            </a:r>
          </a:p>
          <a:p>
            <a:pPr eaLnBrk="1" hangingPunct="1">
              <a:lnSpc>
                <a:spcPct val="80000"/>
              </a:lnSpc>
            </a:pPr>
            <a:r>
              <a:rPr lang="en-US" sz="900" b="1" dirty="0" err="1" smtClean="0">
                <a:latin typeface="Arial" charset="0"/>
              </a:rPr>
              <a:t>Cyberbullies</a:t>
            </a:r>
            <a:endParaRPr lang="en-US" sz="900" b="1" dirty="0" smtClean="0">
              <a:latin typeface="Arial" charset="0"/>
            </a:endParaRPr>
          </a:p>
          <a:p>
            <a:pPr eaLnBrk="1" hangingPunct="1">
              <a:lnSpc>
                <a:spcPct val="80000"/>
              </a:lnSpc>
            </a:pPr>
            <a:r>
              <a:rPr lang="en-US" sz="900" dirty="0" smtClean="0">
                <a:latin typeface="Arial" charset="0"/>
              </a:rPr>
              <a:t>On the Internet, as on any playground, some people play nice and some don’t. Both children and adults may use the Internet to harass or intimidate other people, which can range from name calling to physical threats. For example, kids sometimes broadcast bullying comments and embarrassing images in an instant message or blog, shaming a child in a way that’s invisible to parents or others in the community.</a:t>
            </a:r>
          </a:p>
          <a:p>
            <a:pPr eaLnBrk="1" hangingPunct="1">
              <a:lnSpc>
                <a:spcPct val="80000"/>
              </a:lnSpc>
            </a:pPr>
            <a:r>
              <a:rPr lang="en-US" sz="900" b="1" dirty="0" smtClean="0">
                <a:latin typeface="Arial" charset="0"/>
              </a:rPr>
              <a:t>File-sharing abuses</a:t>
            </a:r>
          </a:p>
          <a:p>
            <a:pPr eaLnBrk="1" hangingPunct="1">
              <a:lnSpc>
                <a:spcPct val="80000"/>
              </a:lnSpc>
            </a:pPr>
            <a:r>
              <a:rPr lang="en-US" sz="900" dirty="0" smtClean="0">
                <a:latin typeface="Arial" charset="0"/>
              </a:rPr>
              <a:t>Exchanging music, video, and other files is risky. Your kids could end up downloading inappropriate materials, computer viruses, or spyware by mistake. Some file-sharing programs even let other users access your computer any time it’s online.</a:t>
            </a:r>
          </a:p>
          <a:p>
            <a:pPr eaLnBrk="1" hangingPunct="1">
              <a:lnSpc>
                <a:spcPct val="80000"/>
              </a:lnSpc>
            </a:pPr>
            <a:r>
              <a:rPr lang="en-US" sz="900" b="1" dirty="0" smtClean="0">
                <a:latin typeface="Arial" charset="0"/>
              </a:rPr>
              <a:t>Exposure to disturbing content</a:t>
            </a:r>
          </a:p>
          <a:p>
            <a:pPr eaLnBrk="1" hangingPunct="1">
              <a:lnSpc>
                <a:spcPct val="80000"/>
              </a:lnSpc>
            </a:pPr>
            <a:r>
              <a:rPr lang="en-US" sz="900" dirty="0" smtClean="0">
                <a:latin typeface="Arial" charset="0"/>
              </a:rPr>
              <a:t>Children are curious and adventurous, and they often follow their curiosity. As they explore, they could stumble upon information or images you wouldn’t want them to see—content that is disturbing, inappropriate for children, or not in keeping with your family values. This can happen if they click an advertisement or a confusing link on a search page, or if they share files online.</a:t>
            </a:r>
          </a:p>
          <a:p>
            <a:pPr eaLnBrk="1" hangingPunct="1">
              <a:lnSpc>
                <a:spcPct val="80000"/>
              </a:lnSpc>
            </a:pPr>
            <a:r>
              <a:rPr lang="en-US" sz="900" b="1" dirty="0" smtClean="0">
                <a:latin typeface="Arial" charset="0"/>
              </a:rPr>
              <a:t>Child predators </a:t>
            </a:r>
          </a:p>
          <a:p>
            <a:pPr eaLnBrk="1" hangingPunct="1">
              <a:lnSpc>
                <a:spcPct val="80000"/>
              </a:lnSpc>
            </a:pPr>
            <a:r>
              <a:rPr lang="en-US" sz="900" dirty="0" smtClean="0">
                <a:latin typeface="Arial" charset="0"/>
              </a:rPr>
              <a:t>Child predators can use the Internet to befriend children. Their goal could be to isolate children and to persuade them to meet in person. The only information you know about people you meet online is what they tell you. Child predators use that anonymity to trick children, by pretending to be another child or someone who is trustworthy.</a:t>
            </a:r>
          </a:p>
          <a:p>
            <a:pPr eaLnBrk="1" hangingPunct="1">
              <a:lnSpc>
                <a:spcPct val="80000"/>
              </a:lnSpc>
            </a:pPr>
            <a:r>
              <a:rPr lang="en-US" sz="900" dirty="0" smtClean="0">
                <a:latin typeface="Arial" charset="0"/>
              </a:rPr>
              <a:t>People can also prey on teenagers’ longings for adventure or romance to build inappropriate online relationships.</a:t>
            </a:r>
          </a:p>
          <a:p>
            <a:pPr eaLnBrk="1" hangingPunct="1">
              <a:lnSpc>
                <a:spcPct val="80000"/>
              </a:lnSpc>
            </a:pPr>
            <a:r>
              <a:rPr lang="en-US" sz="900" b="1" dirty="0" smtClean="0">
                <a:latin typeface="Arial" charset="0"/>
              </a:rPr>
              <a:t>Invasion of privacy</a:t>
            </a:r>
          </a:p>
          <a:p>
            <a:pPr eaLnBrk="1" hangingPunct="1">
              <a:lnSpc>
                <a:spcPct val="80000"/>
              </a:lnSpc>
            </a:pPr>
            <a:r>
              <a:rPr lang="en-US" sz="900" dirty="0" smtClean="0">
                <a:latin typeface="Arial" charset="0"/>
              </a:rPr>
              <a:t>Some businesses use registration or contest forms to capture personal information. If children fill out forms unsupervised, they may share information about themselves or your family that you don’t want strangers to have. Or children may innocently expose personal information or photographs in blogs, on personal Web pages, or when playing games online.</a:t>
            </a:r>
          </a:p>
        </p:txBody>
      </p:sp>
    </p:spTree>
    <p:extLst>
      <p:ext uri="{BB962C8B-B14F-4D97-AF65-F5344CB8AC3E}">
        <p14:creationId xmlns:p14="http://schemas.microsoft.com/office/powerpoint/2010/main" val="1264312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AB4D45BC-C806-41DF-BE94-376D4A8F4123}" type="slidenum">
              <a:rPr lang="en-US" smtClean="0">
                <a:latin typeface="Arial" charset="0"/>
              </a:rPr>
              <a:pPr/>
              <a:t>7</a:t>
            </a:fld>
            <a:endParaRPr lang="en-US" smtClean="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lnSpc>
                <a:spcPct val="70000"/>
              </a:lnSpc>
            </a:pPr>
            <a:r>
              <a:rPr lang="en-US" sz="800" dirty="0" smtClean="0">
                <a:latin typeface="Arial" charset="0"/>
              </a:rPr>
              <a:t>Many experiences that make the Internet valuable and enjoyable also require us to share information about ourselves. Sometimes a little information and sometimes a lot. It’s not always easy to tell who is asking for that information or what they intend to do with it. </a:t>
            </a:r>
          </a:p>
          <a:p>
            <a:pPr eaLnBrk="1" hangingPunct="1">
              <a:lnSpc>
                <a:spcPct val="70000"/>
              </a:lnSpc>
            </a:pPr>
            <a:endParaRPr lang="en-US" sz="800" dirty="0" smtClean="0">
              <a:latin typeface="Arial" charset="0"/>
            </a:endParaRPr>
          </a:p>
          <a:p>
            <a:pPr eaLnBrk="1" hangingPunct="1">
              <a:lnSpc>
                <a:spcPct val="70000"/>
              </a:lnSpc>
            </a:pPr>
            <a:r>
              <a:rPr lang="en-US" sz="800" dirty="0" smtClean="0">
                <a:latin typeface="Arial" charset="0"/>
              </a:rPr>
              <a:t>Sharing information can sometimes bring results you weren’t planning on and don’t want. Those unintended results may be annoying, such as unwanted e-mail. Or they could be something serious, such as an attempt to steal your identity, misuse your good credit, or take your money. </a:t>
            </a:r>
          </a:p>
          <a:p>
            <a:pPr eaLnBrk="1" hangingPunct="1">
              <a:lnSpc>
                <a:spcPct val="70000"/>
              </a:lnSpc>
            </a:pPr>
            <a:endParaRPr lang="en-US" sz="800" b="1" dirty="0" smtClean="0">
              <a:latin typeface="Arial" charset="0"/>
            </a:endParaRPr>
          </a:p>
          <a:p>
            <a:pPr eaLnBrk="1" hangingPunct="1">
              <a:lnSpc>
                <a:spcPct val="70000"/>
              </a:lnSpc>
            </a:pPr>
            <a:r>
              <a:rPr lang="en-US" sz="800" b="1" dirty="0" smtClean="0">
                <a:latin typeface="Arial" charset="0"/>
              </a:rPr>
              <a:t>Identity Theft and Online Fraud</a:t>
            </a:r>
          </a:p>
          <a:p>
            <a:pPr eaLnBrk="1" hangingPunct="1">
              <a:lnSpc>
                <a:spcPct val="70000"/>
              </a:lnSpc>
            </a:pPr>
            <a:r>
              <a:rPr lang="en-US" sz="800" dirty="0" smtClean="0">
                <a:latin typeface="Arial" charset="0"/>
              </a:rPr>
              <a:t>Con artists on the Internet would like nothing better than to trick you into giving them your hard-earned money, or revealing personal information that would let them steal your identity. These criminals have discovered that the Internet can help them defraud unsuspecting people, sometimes in very creative ways. Most scams aimed at online fraud and identity theft depend on you to provide personal information or send money. So by learning what to look for and what to do, you can avoid falling victim to these crimes. </a:t>
            </a:r>
          </a:p>
          <a:p>
            <a:pPr eaLnBrk="1" hangingPunct="1">
              <a:lnSpc>
                <a:spcPct val="70000"/>
              </a:lnSpc>
            </a:pPr>
            <a:endParaRPr lang="en-US" sz="800" dirty="0" smtClean="0">
              <a:latin typeface="Arial" charset="0"/>
            </a:endParaRPr>
          </a:p>
          <a:p>
            <a:pPr eaLnBrk="1" hangingPunct="1">
              <a:lnSpc>
                <a:spcPct val="70000"/>
              </a:lnSpc>
            </a:pPr>
            <a:r>
              <a:rPr lang="en-US" sz="800" b="1" dirty="0" smtClean="0">
                <a:latin typeface="Arial" charset="0"/>
              </a:rPr>
              <a:t>Phishing</a:t>
            </a:r>
          </a:p>
          <a:p>
            <a:pPr eaLnBrk="1" hangingPunct="1">
              <a:lnSpc>
                <a:spcPct val="70000"/>
              </a:lnSpc>
            </a:pPr>
            <a:r>
              <a:rPr lang="en-US" sz="800" dirty="0" smtClean="0">
                <a:latin typeface="Arial" charset="0"/>
              </a:rPr>
              <a:t>A particularly sneaky scam, known as phishing, begins with e-mail that appears to come from a business you trust. The forged e-mail is the “bait” and typically contains a link to a phony Web page that also looks like it is owned by the business you trust. The Web site might ask you for personal information such as your credit card number, Social Security number, or bank accounts. That’s the “hook.” If you swallow the hook, you’re sunk, because you have given an online criminal enough information to steal your identity and use it to gain access to your account, cash, or credit. </a:t>
            </a:r>
          </a:p>
          <a:p>
            <a:pPr eaLnBrk="1" hangingPunct="1">
              <a:lnSpc>
                <a:spcPct val="70000"/>
              </a:lnSpc>
            </a:pPr>
            <a:endParaRPr lang="en-US" sz="800" b="1" dirty="0" smtClean="0">
              <a:latin typeface="Arial" charset="0"/>
            </a:endParaRPr>
          </a:p>
          <a:p>
            <a:pPr eaLnBrk="1" hangingPunct="1">
              <a:lnSpc>
                <a:spcPct val="70000"/>
              </a:lnSpc>
            </a:pPr>
            <a:r>
              <a:rPr lang="en-US" sz="800" b="1" dirty="0" smtClean="0">
                <a:latin typeface="Arial" charset="0"/>
              </a:rPr>
              <a:t>Hoaxes</a:t>
            </a:r>
          </a:p>
          <a:p>
            <a:pPr eaLnBrk="1" hangingPunct="1">
              <a:lnSpc>
                <a:spcPct val="70000"/>
              </a:lnSpc>
            </a:pPr>
            <a:r>
              <a:rPr lang="en-US" sz="800" dirty="0" smtClean="0">
                <a:latin typeface="Arial" charset="0"/>
              </a:rPr>
              <a:t>Hoaxes are another type of scam. For example, the “Nigerian scam” is a type of advance-fee fraud that has been around for a long time. As the intended victim, you will receive e-mail from someone claiming to be a Nigerian official, business person, or the surviving spouse of a former government leader asking for help getting money out of the country. The con artists who send the e-mail will offer to transfer millions of dollars into your bank account in exchange for a small fee. If you respond to the initial offer, you may receive official looking documents or other “proofs” and typically you will be asked to provide blank letterhead, bank account numbers, and more money to cover transfer costs and attorney fees. If you continue to respond, the con artists will offer additional “evidence” to verify their claims, but emergencies will begin to come up that require more of your money and delay the transfer of the promised funds to your account. Eventually, the con artist will disappear with your money and leave you holding the bag. </a:t>
            </a:r>
          </a:p>
          <a:p>
            <a:pPr eaLnBrk="1" hangingPunct="1">
              <a:lnSpc>
                <a:spcPct val="70000"/>
              </a:lnSpc>
            </a:pPr>
            <a:endParaRPr lang="en-US" sz="800" dirty="0" smtClean="0">
              <a:latin typeface="Arial" charset="0"/>
            </a:endParaRPr>
          </a:p>
          <a:p>
            <a:pPr eaLnBrk="1" hangingPunct="1">
              <a:lnSpc>
                <a:spcPct val="70000"/>
              </a:lnSpc>
            </a:pPr>
            <a:r>
              <a:rPr lang="en-US" sz="800" dirty="0" smtClean="0">
                <a:latin typeface="Arial" charset="0"/>
              </a:rPr>
              <a:t>Another common hoax aimed at defrauding consumers is one that offers you the chance to buy tickets in an international lottery and use a “secret system” to win big. Or the e-mail may announce that you have won an international lottery—even though you never entered—and ask for your bank account number or “processing fees” so the funds can be transferred to you. Of course, there is no secret system and, in fact, many of the lotteries outlined in these e-mail scams are fake. </a:t>
            </a:r>
          </a:p>
          <a:p>
            <a:pPr eaLnBrk="1" hangingPunct="1">
              <a:lnSpc>
                <a:spcPct val="70000"/>
              </a:lnSpc>
            </a:pPr>
            <a:endParaRPr lang="en-US" sz="800" b="1" dirty="0" smtClean="0">
              <a:latin typeface="Arial" charset="0"/>
            </a:endParaRPr>
          </a:p>
          <a:p>
            <a:pPr eaLnBrk="1" hangingPunct="1">
              <a:lnSpc>
                <a:spcPct val="70000"/>
              </a:lnSpc>
            </a:pPr>
            <a:r>
              <a:rPr lang="en-US" sz="800" b="1" dirty="0" smtClean="0">
                <a:latin typeface="Arial" charset="0"/>
              </a:rPr>
              <a:t>Spam</a:t>
            </a:r>
          </a:p>
          <a:p>
            <a:pPr eaLnBrk="1" hangingPunct="1">
              <a:lnSpc>
                <a:spcPct val="70000"/>
              </a:lnSpc>
            </a:pPr>
            <a:r>
              <a:rPr lang="en-US" sz="800" dirty="0" smtClean="0">
                <a:latin typeface="Arial" charset="0"/>
              </a:rPr>
              <a:t>One tool that con artists and criminals use is spam—e-mail, instant messages, even electronic greeting cards—that you never asked for and don’t want. Spam can contain links to fraudulent Web sites, or advertisements for worthless products you aren’t interested in.</a:t>
            </a:r>
          </a:p>
          <a:p>
            <a:pPr eaLnBrk="1" hangingPunct="1">
              <a:lnSpc>
                <a:spcPct val="70000"/>
              </a:lnSpc>
            </a:pPr>
            <a:endParaRPr lang="en-US" sz="800" dirty="0" smtClean="0">
              <a:latin typeface="Arial" charset="0"/>
            </a:endParaRPr>
          </a:p>
          <a:p>
            <a:pPr eaLnBrk="1" hangingPunct="1">
              <a:lnSpc>
                <a:spcPct val="70000"/>
              </a:lnSpc>
            </a:pPr>
            <a:r>
              <a:rPr lang="en-US" sz="800" dirty="0" smtClean="0">
                <a:latin typeface="Arial" charset="0"/>
              </a:rPr>
              <a:t>A big part of staying safe online is paying attention, using common sense, and learning to recognize and avoid scams and online fraud.</a:t>
            </a:r>
          </a:p>
        </p:txBody>
      </p:sp>
    </p:spTree>
    <p:extLst>
      <p:ext uri="{BB962C8B-B14F-4D97-AF65-F5344CB8AC3E}">
        <p14:creationId xmlns:p14="http://schemas.microsoft.com/office/powerpoint/2010/main" val="2959015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B233E67F-4F7F-4E82-B59E-855FA15A4D6A}" type="slidenum">
              <a:rPr lang="en-US" smtClean="0">
                <a:latin typeface="Arial" charset="0"/>
              </a:rPr>
              <a:pPr/>
              <a:t>8</a:t>
            </a:fld>
            <a:endParaRPr lang="en-US" smtClean="0">
              <a:latin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sz="900" smtClean="0">
                <a:latin typeface="Arial" charset="0"/>
              </a:rPr>
              <a:t>By taking four basic steps, you can help </a:t>
            </a:r>
            <a:r>
              <a:rPr lang="en-US" sz="900" b="1" smtClean="0">
                <a:latin typeface="Arial" charset="0"/>
              </a:rPr>
              <a:t>protect your computer </a:t>
            </a:r>
            <a:r>
              <a:rPr lang="en-US" sz="900" smtClean="0">
                <a:latin typeface="Arial" charset="0"/>
              </a:rPr>
              <a:t>from many malicious software attacks.</a:t>
            </a:r>
            <a:r>
              <a:rPr lang="en-US" altLang="ja-JP" sz="900" smtClean="0">
                <a:latin typeface="Arial" charset="0"/>
              </a:rPr>
              <a:t> Those four simple steps are:</a:t>
            </a:r>
          </a:p>
          <a:p>
            <a:pPr marL="457200" lvl="2" indent="-228600" eaLnBrk="1" hangingPunct="1">
              <a:spcBef>
                <a:spcPts val="300"/>
              </a:spcBef>
              <a:buFontTx/>
              <a:buAutoNum type="arabicPeriod"/>
            </a:pPr>
            <a:r>
              <a:rPr lang="en-US" altLang="ja-JP" sz="900" smtClean="0">
                <a:latin typeface="Arial" charset="0"/>
              </a:rPr>
              <a:t>Use an Internet firewall and keep it turned on</a:t>
            </a:r>
          </a:p>
          <a:p>
            <a:pPr marL="457200" lvl="2" indent="-228600" eaLnBrk="1" hangingPunct="1">
              <a:spcBef>
                <a:spcPts val="300"/>
              </a:spcBef>
              <a:buFontTx/>
              <a:buAutoNum type="arabicPeriod"/>
            </a:pPr>
            <a:r>
              <a:rPr lang="en-US" altLang="ja-JP" sz="900" smtClean="0">
                <a:latin typeface="Arial" charset="0"/>
              </a:rPr>
              <a:t>Keep your operating system up to date, preferably by using automatic update features in Windows</a:t>
            </a:r>
          </a:p>
          <a:p>
            <a:pPr marL="457200" lvl="2" indent="-228600" eaLnBrk="1" hangingPunct="1">
              <a:spcBef>
                <a:spcPts val="300"/>
              </a:spcBef>
              <a:buFontTx/>
              <a:buAutoNum type="arabicPeriod"/>
            </a:pPr>
            <a:r>
              <a:rPr lang="en-US" altLang="ja-JP" sz="900" smtClean="0">
                <a:latin typeface="Arial" charset="0"/>
              </a:rPr>
              <a:t>Install and maintain antivirus software</a:t>
            </a:r>
          </a:p>
          <a:p>
            <a:pPr marL="457200" lvl="2" indent="-228600" eaLnBrk="1" hangingPunct="1">
              <a:spcBef>
                <a:spcPts val="300"/>
              </a:spcBef>
              <a:buFontTx/>
              <a:buAutoNum type="arabicPeriod"/>
            </a:pPr>
            <a:r>
              <a:rPr lang="en-US" altLang="ja-JP" sz="900" smtClean="0">
                <a:latin typeface="Arial" charset="0"/>
              </a:rPr>
              <a:t>Install and maintain antispyware software, such as Windows Defender</a:t>
            </a:r>
            <a:endParaRPr lang="en-US" sz="900" smtClean="0">
              <a:latin typeface="Arial" charset="0"/>
            </a:endParaRPr>
          </a:p>
          <a:p>
            <a:pPr eaLnBrk="1" hangingPunct="1"/>
            <a:endParaRPr lang="en-US" sz="900" b="1" smtClean="0">
              <a:latin typeface="Arial" charset="0"/>
            </a:endParaRPr>
          </a:p>
          <a:p>
            <a:pPr eaLnBrk="1" hangingPunct="1"/>
            <a:r>
              <a:rPr lang="en-US" sz="900" b="1" smtClean="0">
                <a:latin typeface="Arial" charset="0"/>
              </a:rPr>
              <a:t>Protecting your family</a:t>
            </a:r>
            <a:r>
              <a:rPr lang="en-US" sz="900" smtClean="0">
                <a:latin typeface="Arial" charset="0"/>
              </a:rPr>
              <a:t> when they use the Internet means understanding the risks, talking openly and often with your children, providing clear guidance for healthy online behavior, and using technology where it can help to reduce your family’s exposure to online risks. There are four basic steps you to help protect your family</a:t>
            </a:r>
            <a:r>
              <a:rPr lang="en-US" sz="900" b="1" smtClean="0">
                <a:latin typeface="Arial" charset="0"/>
              </a:rPr>
              <a:t> </a:t>
            </a:r>
            <a:r>
              <a:rPr lang="en-US" sz="900" smtClean="0">
                <a:latin typeface="Arial" charset="0"/>
              </a:rPr>
              <a:t>online:</a:t>
            </a:r>
          </a:p>
          <a:p>
            <a:pPr marL="457200" lvl="2" indent="-228600" eaLnBrk="1" hangingPunct="1">
              <a:spcBef>
                <a:spcPts val="300"/>
              </a:spcBef>
              <a:buFontTx/>
              <a:buAutoNum type="arabicPeriod"/>
            </a:pPr>
            <a:r>
              <a:rPr lang="en-US" sz="900" smtClean="0">
                <a:latin typeface="Arial" charset="0"/>
              </a:rPr>
              <a:t>Talk with your kids about what they do online.</a:t>
            </a:r>
          </a:p>
          <a:p>
            <a:pPr marL="457200" lvl="2" indent="-228600" eaLnBrk="1" hangingPunct="1">
              <a:spcBef>
                <a:spcPts val="300"/>
              </a:spcBef>
              <a:buFontTx/>
              <a:buAutoNum type="arabicPeriod"/>
            </a:pPr>
            <a:r>
              <a:rPr lang="en-US" sz="900" smtClean="0">
                <a:latin typeface="Arial" charset="0"/>
              </a:rPr>
              <a:t>Set clear rules for Internet use.</a:t>
            </a:r>
          </a:p>
          <a:p>
            <a:pPr marL="457200" lvl="2" indent="-228600" eaLnBrk="1" hangingPunct="1">
              <a:spcBef>
                <a:spcPts val="300"/>
              </a:spcBef>
              <a:buFontTx/>
              <a:buAutoNum type="arabicPeriod"/>
            </a:pPr>
            <a:r>
              <a:rPr lang="en-US" sz="900" smtClean="0">
                <a:latin typeface="Arial" charset="0"/>
              </a:rPr>
              <a:t>Keep personal information private.</a:t>
            </a:r>
          </a:p>
          <a:p>
            <a:pPr marL="457200" lvl="2" indent="-228600" eaLnBrk="1" hangingPunct="1">
              <a:spcBef>
                <a:spcPts val="300"/>
              </a:spcBef>
              <a:buFontTx/>
              <a:buAutoNum type="arabicPeriod"/>
            </a:pPr>
            <a:r>
              <a:rPr lang="en-US" sz="900" smtClean="0">
                <a:latin typeface="Arial" charset="0"/>
              </a:rPr>
              <a:t>Use family safety software.</a:t>
            </a:r>
          </a:p>
          <a:p>
            <a:pPr eaLnBrk="1" hangingPunct="1"/>
            <a:endParaRPr lang="en-US" sz="900" b="1" smtClean="0">
              <a:latin typeface="Arial" charset="0"/>
            </a:endParaRPr>
          </a:p>
          <a:p>
            <a:pPr eaLnBrk="1" hangingPunct="1"/>
            <a:r>
              <a:rPr lang="en-US" sz="900" b="1" smtClean="0">
                <a:latin typeface="Arial" charset="0"/>
              </a:rPr>
              <a:t>Protecting your personal information </a:t>
            </a:r>
            <a:r>
              <a:rPr lang="en-US" sz="900" smtClean="0">
                <a:latin typeface="Arial" charset="0"/>
              </a:rPr>
              <a:t>on the Internet means following safe Internet practices, managing or eliminating the nuisances, and guarding against more serious concerns such as identity theft. </a:t>
            </a:r>
          </a:p>
          <a:p>
            <a:pPr eaLnBrk="1" hangingPunct="1"/>
            <a:r>
              <a:rPr lang="en-US" sz="900" smtClean="0">
                <a:latin typeface="Arial" charset="0"/>
              </a:rPr>
              <a:t>To do this you need to:</a:t>
            </a:r>
          </a:p>
          <a:p>
            <a:pPr marL="457200" lvl="2" indent="-228600" eaLnBrk="1" hangingPunct="1">
              <a:spcBef>
                <a:spcPts val="300"/>
              </a:spcBef>
              <a:buFontTx/>
              <a:buAutoNum type="arabicPeriod"/>
            </a:pPr>
            <a:r>
              <a:rPr lang="en-US" sz="900" smtClean="0">
                <a:latin typeface="Arial" charset="0"/>
              </a:rPr>
              <a:t>Be smart online, by practicing Internet behavior that helps to reduce your risk. </a:t>
            </a:r>
          </a:p>
          <a:p>
            <a:pPr marL="457200" lvl="2" indent="-228600" eaLnBrk="1" hangingPunct="1">
              <a:spcBef>
                <a:spcPts val="300"/>
              </a:spcBef>
              <a:buFontTx/>
              <a:buAutoNum type="arabicPeriod"/>
            </a:pPr>
            <a:r>
              <a:rPr lang="en-US" sz="900" smtClean="0">
                <a:latin typeface="Arial" charset="0"/>
              </a:rPr>
              <a:t>Manage your personal information carefully.</a:t>
            </a:r>
          </a:p>
          <a:p>
            <a:pPr marL="457200" lvl="2" indent="-228600" eaLnBrk="1" hangingPunct="1">
              <a:spcBef>
                <a:spcPts val="300"/>
              </a:spcBef>
              <a:buFontTx/>
              <a:buAutoNum type="arabicPeriod"/>
            </a:pPr>
            <a:r>
              <a:rPr lang="en-US" sz="900" smtClean="0">
                <a:latin typeface="Arial" charset="0"/>
              </a:rPr>
              <a:t>Use technology to reduce nuisances and raise the alarm when appropriate.</a:t>
            </a:r>
          </a:p>
          <a:p>
            <a:pPr eaLnBrk="1" hangingPunct="1"/>
            <a:endParaRPr lang="en-US" sz="900" smtClean="0">
              <a:latin typeface="Arial" charset="0"/>
            </a:endParaRPr>
          </a:p>
          <a:p>
            <a:pPr eaLnBrk="1" hangingPunct="1"/>
            <a:r>
              <a:rPr lang="en-US" sz="900" smtClean="0">
                <a:latin typeface="Arial" charset="0"/>
              </a:rPr>
              <a:t>Let’s take a closer look at the four steps to help protect your computer.</a:t>
            </a:r>
          </a:p>
        </p:txBody>
      </p:sp>
    </p:spTree>
    <p:extLst>
      <p:ext uri="{BB962C8B-B14F-4D97-AF65-F5344CB8AC3E}">
        <p14:creationId xmlns:p14="http://schemas.microsoft.com/office/powerpoint/2010/main" val="981317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CD3845C-8616-47CF-84CB-323679CF4EA9}" type="slidenum">
              <a:rPr lang="en-US" smtClean="0">
                <a:latin typeface="Arial" charset="0"/>
              </a:rPr>
              <a:pPr/>
              <a:t>9</a:t>
            </a:fld>
            <a:endParaRPr lang="en-US" smtClean="0">
              <a:latin typeface="Arial"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b="1" smtClean="0">
                <a:latin typeface="Arial" charset="0"/>
              </a:rPr>
              <a:t>Four Steps to Help Protect Your Computer</a:t>
            </a:r>
          </a:p>
          <a:p>
            <a:pPr eaLnBrk="1" hangingPunct="1"/>
            <a:r>
              <a:rPr lang="en-US" smtClean="0">
                <a:latin typeface="Arial" charset="0"/>
              </a:rPr>
              <a:t>The good news about viruses, worms, spyware, and other malicious and potentially unwanted software is that with an ounce of prevention and a little knowledge, you can reduce your risk of falling victim to them and diminish their potential impact.</a:t>
            </a:r>
          </a:p>
          <a:p>
            <a:pPr eaLnBrk="1" hangingPunct="1"/>
            <a:r>
              <a:rPr lang="en-US" smtClean="0">
                <a:latin typeface="Arial" charset="0"/>
              </a:rPr>
              <a:t>By taking four basic steps, you can help secure your computer from many malicious software attacks.</a:t>
            </a:r>
            <a:r>
              <a:rPr lang="en-US" altLang="ja-JP" smtClean="0">
                <a:latin typeface="Arial" charset="0"/>
              </a:rPr>
              <a:t> Those steps are:</a:t>
            </a:r>
          </a:p>
          <a:p>
            <a:pPr marL="457200" lvl="2" indent="-228600" eaLnBrk="1" hangingPunct="1">
              <a:buFontTx/>
              <a:buChar char="•"/>
            </a:pPr>
            <a:r>
              <a:rPr lang="en-US" altLang="ja-JP" smtClean="0">
                <a:latin typeface="Arial" charset="0"/>
              </a:rPr>
              <a:t>Use an Internet firewall and keep it turned on</a:t>
            </a:r>
          </a:p>
          <a:p>
            <a:pPr marL="457200" lvl="2" indent="-228600" eaLnBrk="1" hangingPunct="1">
              <a:buFontTx/>
              <a:buChar char="•"/>
            </a:pPr>
            <a:r>
              <a:rPr lang="en-US" altLang="ja-JP" smtClean="0">
                <a:latin typeface="Arial" charset="0"/>
              </a:rPr>
              <a:t>Keep your operating system up to date, preferably by using automatic update features in Windows</a:t>
            </a:r>
          </a:p>
          <a:p>
            <a:pPr marL="457200" lvl="2" indent="-228600" eaLnBrk="1" hangingPunct="1">
              <a:buFontTx/>
              <a:buChar char="•"/>
            </a:pPr>
            <a:r>
              <a:rPr lang="en-US" altLang="ja-JP" smtClean="0">
                <a:latin typeface="Arial" charset="0"/>
              </a:rPr>
              <a:t>Install and maintain antivirus software</a:t>
            </a:r>
          </a:p>
          <a:p>
            <a:pPr marL="457200" lvl="2" indent="-228600" eaLnBrk="1" hangingPunct="1">
              <a:buFontTx/>
              <a:buChar char="•"/>
            </a:pPr>
            <a:r>
              <a:rPr lang="en-US" altLang="ja-JP" smtClean="0">
                <a:latin typeface="Arial" charset="0"/>
              </a:rPr>
              <a:t>Install and maintain antispyware software, such as Windows Defender</a:t>
            </a:r>
            <a:endParaRPr lang="en-US" smtClean="0">
              <a:latin typeface="Arial" charset="0"/>
            </a:endParaRPr>
          </a:p>
          <a:p>
            <a:pPr eaLnBrk="1" hangingPunct="1"/>
            <a:endParaRPr lang="en-US" smtClean="0">
              <a:latin typeface="Arial" charset="0"/>
            </a:endParaRPr>
          </a:p>
          <a:p>
            <a:pPr eaLnBrk="1" hangingPunct="1"/>
            <a:r>
              <a:rPr lang="en-US" smtClean="0">
                <a:latin typeface="Arial" charset="0"/>
              </a:rPr>
              <a:t>Let’s take a closer look at each of these four steps.</a:t>
            </a:r>
          </a:p>
        </p:txBody>
      </p:sp>
    </p:spTree>
    <p:extLst>
      <p:ext uri="{BB962C8B-B14F-4D97-AF65-F5344CB8AC3E}">
        <p14:creationId xmlns:p14="http://schemas.microsoft.com/office/powerpoint/2010/main" val="3657774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6"/>
          <p:cNvSpPr txBox="1">
            <a:spLocks noChangeArrowheads="1"/>
          </p:cNvSpPr>
          <p:nvPr userDrawn="1"/>
        </p:nvSpPr>
        <p:spPr bwMode="auto">
          <a:xfrm>
            <a:off x="133350" y="6380163"/>
            <a:ext cx="2927350" cy="366712"/>
          </a:xfrm>
          <a:prstGeom prst="rect">
            <a:avLst/>
          </a:prstGeom>
          <a:noFill/>
          <a:ln w="12700" algn="ctr">
            <a:noFill/>
            <a:miter lim="800000"/>
            <a:headEnd type="none" w="sm" len="sm"/>
            <a:tailEnd type="none" w="sm" len="sm"/>
          </a:ln>
          <a:effectLst/>
        </p:spPr>
        <p:txBody>
          <a:bodyPr wrap="none">
            <a:spAutoFit/>
          </a:bodyPr>
          <a:lstStyle/>
          <a:p>
            <a:pPr>
              <a:defRPr/>
            </a:pPr>
            <a:r>
              <a:rPr lang="en-US" sz="1800">
                <a:solidFill>
                  <a:schemeClr val="bg1"/>
                </a:solidFill>
              </a:rPr>
              <a:t>www.microsoft.com/protect</a:t>
            </a:r>
          </a:p>
        </p:txBody>
      </p:sp>
      <p:sp>
        <p:nvSpPr>
          <p:cNvPr id="300034" name="Rectangle 2"/>
          <p:cNvSpPr>
            <a:spLocks noGrp="1" noChangeArrowheads="1"/>
          </p:cNvSpPr>
          <p:nvPr>
            <p:ph type="ctrTitle"/>
          </p:nvPr>
        </p:nvSpPr>
        <p:spPr>
          <a:xfrm>
            <a:off x="647700" y="2466975"/>
            <a:ext cx="7675563" cy="695325"/>
          </a:xfrm>
        </p:spPr>
        <p:txBody>
          <a:bodyPr anchor="ctr"/>
          <a:lstStyle>
            <a:lvl1pPr>
              <a:defRPr/>
            </a:lvl1pPr>
          </a:lstStyle>
          <a:p>
            <a:r>
              <a:rPr lang="en-US"/>
              <a:t>Click to edit Master title style</a:t>
            </a:r>
          </a:p>
        </p:txBody>
      </p:sp>
      <p:sp>
        <p:nvSpPr>
          <p:cNvPr id="300035" name="Rectangle 3"/>
          <p:cNvSpPr>
            <a:spLocks noGrp="1" noChangeArrowheads="1"/>
          </p:cNvSpPr>
          <p:nvPr>
            <p:ph type="subTitle" idx="1"/>
          </p:nvPr>
        </p:nvSpPr>
        <p:spPr>
          <a:xfrm>
            <a:off x="641350" y="4046538"/>
            <a:ext cx="7667625" cy="530225"/>
          </a:xfrm>
        </p:spPr>
        <p:txBody>
          <a:bodyPr anchor="ctr"/>
          <a:lstStyle>
            <a:lvl1pPr marL="0" indent="0">
              <a:spcBef>
                <a:spcPct val="0"/>
              </a:spcBef>
              <a:buFont typeface="Wingdings" pitchFamily="2" charset="2"/>
              <a:buNone/>
              <a:defRPr>
                <a:solidFill>
                  <a:schemeClr val="accent1"/>
                </a:solidFill>
              </a:defRPr>
            </a:lvl1pPr>
          </a:lstStyle>
          <a:p>
            <a:r>
              <a:rPr lang="en-US"/>
              <a:t>Click to edit Master subtitle style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231775"/>
            <a:ext cx="2098675" cy="3400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7825" y="231775"/>
            <a:ext cx="6148388" cy="3400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7825" y="1417638"/>
            <a:ext cx="4117975"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17638"/>
            <a:ext cx="4117975"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4175" y="231775"/>
            <a:ext cx="8393113" cy="695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auto">
          <a:xfrm>
            <a:off x="377825" y="1417638"/>
            <a:ext cx="8388350" cy="22145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9014" name="Text Box 6"/>
          <p:cNvSpPr txBox="1">
            <a:spLocks noChangeArrowheads="1"/>
          </p:cNvSpPr>
          <p:nvPr userDrawn="1"/>
        </p:nvSpPr>
        <p:spPr bwMode="auto">
          <a:xfrm>
            <a:off x="133350" y="6380163"/>
            <a:ext cx="2927350" cy="366712"/>
          </a:xfrm>
          <a:prstGeom prst="rect">
            <a:avLst/>
          </a:prstGeom>
          <a:noFill/>
          <a:ln w="12700" algn="ctr">
            <a:noFill/>
            <a:miter lim="800000"/>
            <a:headEnd type="none" w="sm" len="sm"/>
            <a:tailEnd type="none" w="sm" len="sm"/>
          </a:ln>
          <a:effectLst/>
        </p:spPr>
        <p:txBody>
          <a:bodyPr wrap="none">
            <a:spAutoFit/>
          </a:bodyPr>
          <a:lstStyle/>
          <a:p>
            <a:pPr>
              <a:defRPr/>
            </a:pPr>
            <a:r>
              <a:rPr lang="en-US" sz="1800">
                <a:solidFill>
                  <a:schemeClr val="bg1"/>
                </a:solidFill>
              </a:rPr>
              <a:t>www.microsoft.com/protect</a:t>
            </a:r>
          </a:p>
        </p:txBody>
      </p:sp>
    </p:spTree>
  </p:cSld>
  <p:clrMap bg1="lt1" tx1="dk1" bg2="lt2" tx2="dk2" accent1="accent1" accent2="accent2" accent3="accent3" accent4="accent4" accent5="accent5" accent6="accent6" hlink="hlink" folHlink="folHlink"/>
  <p:sldLayoutIdLst>
    <p:sldLayoutId id="2147483820"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ransition>
    <p:fade/>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4400">
          <a:solidFill>
            <a:schemeClr val="tx2"/>
          </a:solidFill>
          <a:latin typeface="+mj-lt"/>
          <a:ea typeface="+mj-ea"/>
          <a:cs typeface="+mj-cs"/>
        </a:defRPr>
      </a:lvl1pPr>
      <a:lvl2pPr algn="l" rtl="0" eaLnBrk="0" fontAlgn="base" hangingPunct="0">
        <a:lnSpc>
          <a:spcPct val="90000"/>
        </a:lnSpc>
        <a:spcBef>
          <a:spcPct val="0"/>
        </a:spcBef>
        <a:spcAft>
          <a:spcPct val="0"/>
        </a:spcAft>
        <a:defRPr sz="4400">
          <a:solidFill>
            <a:schemeClr val="tx2"/>
          </a:solidFill>
          <a:latin typeface="Arial" pitchFamily="34" charset="0"/>
        </a:defRPr>
      </a:lvl2pPr>
      <a:lvl3pPr algn="l" rtl="0" eaLnBrk="0" fontAlgn="base" hangingPunct="0">
        <a:lnSpc>
          <a:spcPct val="90000"/>
        </a:lnSpc>
        <a:spcBef>
          <a:spcPct val="0"/>
        </a:spcBef>
        <a:spcAft>
          <a:spcPct val="0"/>
        </a:spcAft>
        <a:defRPr sz="4400">
          <a:solidFill>
            <a:schemeClr val="tx2"/>
          </a:solidFill>
          <a:latin typeface="Arial" pitchFamily="34" charset="0"/>
        </a:defRPr>
      </a:lvl3pPr>
      <a:lvl4pPr algn="l" rtl="0" eaLnBrk="0" fontAlgn="base" hangingPunct="0">
        <a:lnSpc>
          <a:spcPct val="90000"/>
        </a:lnSpc>
        <a:spcBef>
          <a:spcPct val="0"/>
        </a:spcBef>
        <a:spcAft>
          <a:spcPct val="0"/>
        </a:spcAft>
        <a:defRPr sz="4400">
          <a:solidFill>
            <a:schemeClr val="tx2"/>
          </a:solidFill>
          <a:latin typeface="Arial" pitchFamily="34" charset="0"/>
        </a:defRPr>
      </a:lvl4pPr>
      <a:lvl5pPr algn="l" rtl="0" eaLnBrk="0" fontAlgn="base" hangingPunct="0">
        <a:lnSpc>
          <a:spcPct val="90000"/>
        </a:lnSpc>
        <a:spcBef>
          <a:spcPct val="0"/>
        </a:spcBef>
        <a:spcAft>
          <a:spcPct val="0"/>
        </a:spcAft>
        <a:defRPr sz="4400">
          <a:solidFill>
            <a:schemeClr val="tx2"/>
          </a:solidFill>
          <a:latin typeface="Arial" pitchFamily="34" charset="0"/>
        </a:defRPr>
      </a:lvl5pPr>
      <a:lvl6pPr marL="457200" algn="l" rtl="0" fontAlgn="base">
        <a:lnSpc>
          <a:spcPct val="90000"/>
        </a:lnSpc>
        <a:spcBef>
          <a:spcPct val="0"/>
        </a:spcBef>
        <a:spcAft>
          <a:spcPct val="0"/>
        </a:spcAft>
        <a:defRPr sz="4400">
          <a:solidFill>
            <a:schemeClr val="tx2"/>
          </a:solidFill>
          <a:latin typeface="Arial" pitchFamily="34" charset="0"/>
        </a:defRPr>
      </a:lvl6pPr>
      <a:lvl7pPr marL="914400" algn="l" rtl="0" fontAlgn="base">
        <a:lnSpc>
          <a:spcPct val="90000"/>
        </a:lnSpc>
        <a:spcBef>
          <a:spcPct val="0"/>
        </a:spcBef>
        <a:spcAft>
          <a:spcPct val="0"/>
        </a:spcAft>
        <a:defRPr sz="4400">
          <a:solidFill>
            <a:schemeClr val="tx2"/>
          </a:solidFill>
          <a:latin typeface="Arial" pitchFamily="34" charset="0"/>
        </a:defRPr>
      </a:lvl7pPr>
      <a:lvl8pPr marL="1371600" algn="l" rtl="0" fontAlgn="base">
        <a:lnSpc>
          <a:spcPct val="90000"/>
        </a:lnSpc>
        <a:spcBef>
          <a:spcPct val="0"/>
        </a:spcBef>
        <a:spcAft>
          <a:spcPct val="0"/>
        </a:spcAft>
        <a:defRPr sz="4400">
          <a:solidFill>
            <a:schemeClr val="tx2"/>
          </a:solidFill>
          <a:latin typeface="Arial" pitchFamily="34" charset="0"/>
        </a:defRPr>
      </a:lvl8pPr>
      <a:lvl9pPr marL="1828800" algn="l" rtl="0" fontAlgn="base">
        <a:lnSpc>
          <a:spcPct val="90000"/>
        </a:lnSpc>
        <a:spcBef>
          <a:spcPct val="0"/>
        </a:spcBef>
        <a:spcAft>
          <a:spcPct val="0"/>
        </a:spcAft>
        <a:defRPr sz="4400">
          <a:solidFill>
            <a:schemeClr val="tx2"/>
          </a:solidFill>
          <a:latin typeface="Arial" pitchFamily="34" charset="0"/>
        </a:defRPr>
      </a:lvl9pPr>
    </p:titleStyle>
    <p:bodyStyle>
      <a:lvl1pPr marL="571500" indent="-571500" algn="l" rtl="0" eaLnBrk="0" fontAlgn="base" hangingPunct="0">
        <a:lnSpc>
          <a:spcPct val="90000"/>
        </a:lnSpc>
        <a:spcBef>
          <a:spcPct val="30000"/>
        </a:spcBef>
        <a:spcAft>
          <a:spcPct val="0"/>
        </a:spcAft>
        <a:buClr>
          <a:schemeClr val="tx2"/>
        </a:buClr>
        <a:buSzPct val="70000"/>
        <a:buFont typeface="Wingdings" pitchFamily="2" charset="2"/>
        <a:buBlip>
          <a:blip r:embed="rId14"/>
        </a:buBlip>
        <a:defRPr sz="3200">
          <a:solidFill>
            <a:schemeClr val="tx1"/>
          </a:solidFill>
          <a:latin typeface="+mn-lt"/>
          <a:ea typeface="+mn-ea"/>
          <a:cs typeface="+mn-cs"/>
        </a:defRPr>
      </a:lvl1pPr>
      <a:lvl2pPr marL="1028700" indent="-455613" algn="l" rtl="0" eaLnBrk="0" fontAlgn="base" hangingPunct="0">
        <a:lnSpc>
          <a:spcPct val="90000"/>
        </a:lnSpc>
        <a:spcBef>
          <a:spcPct val="30000"/>
        </a:spcBef>
        <a:spcAft>
          <a:spcPct val="0"/>
        </a:spcAft>
        <a:buClr>
          <a:schemeClr val="tx2"/>
        </a:buClr>
        <a:buSzPct val="70000"/>
        <a:buFont typeface="Wingdings" pitchFamily="2" charset="2"/>
        <a:buBlip>
          <a:blip r:embed="rId14"/>
        </a:buBlip>
        <a:defRPr sz="2800">
          <a:solidFill>
            <a:schemeClr val="tx1"/>
          </a:solidFill>
          <a:latin typeface="+mn-lt"/>
        </a:defRPr>
      </a:lvl2pPr>
      <a:lvl3pPr marL="1438275" indent="-407988" algn="l" rtl="0" eaLnBrk="0" fontAlgn="base" hangingPunct="0">
        <a:lnSpc>
          <a:spcPct val="90000"/>
        </a:lnSpc>
        <a:spcBef>
          <a:spcPct val="30000"/>
        </a:spcBef>
        <a:spcAft>
          <a:spcPct val="0"/>
        </a:spcAft>
        <a:buClr>
          <a:schemeClr val="tx2"/>
        </a:buClr>
        <a:buSzPct val="70000"/>
        <a:buFont typeface="Wingdings" pitchFamily="2" charset="2"/>
        <a:buBlip>
          <a:blip r:embed="rId14"/>
        </a:buBlip>
        <a:defRPr sz="2400">
          <a:solidFill>
            <a:schemeClr val="tx1"/>
          </a:solidFill>
          <a:latin typeface="+mn-lt"/>
        </a:defRPr>
      </a:lvl3pPr>
      <a:lvl4pPr marL="1819275" indent="-379413" algn="l" rtl="0" eaLnBrk="0" fontAlgn="base" hangingPunct="0">
        <a:lnSpc>
          <a:spcPct val="90000"/>
        </a:lnSpc>
        <a:spcBef>
          <a:spcPct val="30000"/>
        </a:spcBef>
        <a:spcAft>
          <a:spcPct val="0"/>
        </a:spcAft>
        <a:buClr>
          <a:schemeClr val="tx2"/>
        </a:buClr>
        <a:buSzPct val="70000"/>
        <a:buFont typeface="Wingdings" pitchFamily="2" charset="2"/>
        <a:buBlip>
          <a:blip r:embed="rId14"/>
        </a:buBlip>
        <a:defRPr sz="2000">
          <a:solidFill>
            <a:schemeClr val="tx1"/>
          </a:solidFill>
          <a:latin typeface="+mn-lt"/>
        </a:defRPr>
      </a:lvl4pPr>
      <a:lvl5pPr marL="2238375" indent="-417513" algn="l" rtl="0" eaLnBrk="0" fontAlgn="base" hangingPunct="0">
        <a:lnSpc>
          <a:spcPct val="90000"/>
        </a:lnSpc>
        <a:spcBef>
          <a:spcPct val="30000"/>
        </a:spcBef>
        <a:spcAft>
          <a:spcPct val="0"/>
        </a:spcAft>
        <a:buClr>
          <a:schemeClr val="tx2"/>
        </a:buClr>
        <a:buSzPct val="70000"/>
        <a:buFont typeface="Wingdings" pitchFamily="2" charset="2"/>
        <a:buBlip>
          <a:blip r:embed="rId14"/>
        </a:buBlip>
        <a:defRPr sz="2000">
          <a:solidFill>
            <a:schemeClr val="tx1"/>
          </a:solidFill>
          <a:latin typeface="+mn-lt"/>
        </a:defRPr>
      </a:lvl5pPr>
      <a:lvl6pPr marL="2695575" indent="-417513" algn="l" rtl="0" fontAlgn="base">
        <a:lnSpc>
          <a:spcPct val="90000"/>
        </a:lnSpc>
        <a:spcBef>
          <a:spcPct val="30000"/>
        </a:spcBef>
        <a:spcAft>
          <a:spcPct val="0"/>
        </a:spcAft>
        <a:buClr>
          <a:schemeClr val="tx2"/>
        </a:buClr>
        <a:buSzPct val="70000"/>
        <a:buFont typeface="Wingdings" pitchFamily="2" charset="2"/>
        <a:buBlip>
          <a:blip r:embed="rId14"/>
        </a:buBlip>
        <a:defRPr sz="2000">
          <a:solidFill>
            <a:schemeClr val="tx1"/>
          </a:solidFill>
          <a:latin typeface="+mn-lt"/>
        </a:defRPr>
      </a:lvl6pPr>
      <a:lvl7pPr marL="3152775" indent="-417513" algn="l" rtl="0" fontAlgn="base">
        <a:lnSpc>
          <a:spcPct val="90000"/>
        </a:lnSpc>
        <a:spcBef>
          <a:spcPct val="30000"/>
        </a:spcBef>
        <a:spcAft>
          <a:spcPct val="0"/>
        </a:spcAft>
        <a:buClr>
          <a:schemeClr val="tx2"/>
        </a:buClr>
        <a:buSzPct val="70000"/>
        <a:buFont typeface="Wingdings" pitchFamily="2" charset="2"/>
        <a:buBlip>
          <a:blip r:embed="rId14"/>
        </a:buBlip>
        <a:defRPr sz="2000">
          <a:solidFill>
            <a:schemeClr val="tx1"/>
          </a:solidFill>
          <a:latin typeface="+mn-lt"/>
        </a:defRPr>
      </a:lvl7pPr>
      <a:lvl8pPr marL="3609975" indent="-417513" algn="l" rtl="0" fontAlgn="base">
        <a:lnSpc>
          <a:spcPct val="90000"/>
        </a:lnSpc>
        <a:spcBef>
          <a:spcPct val="30000"/>
        </a:spcBef>
        <a:spcAft>
          <a:spcPct val="0"/>
        </a:spcAft>
        <a:buClr>
          <a:schemeClr val="tx2"/>
        </a:buClr>
        <a:buSzPct val="70000"/>
        <a:buFont typeface="Wingdings" pitchFamily="2" charset="2"/>
        <a:buBlip>
          <a:blip r:embed="rId14"/>
        </a:buBlip>
        <a:defRPr sz="2000">
          <a:solidFill>
            <a:schemeClr val="tx1"/>
          </a:solidFill>
          <a:latin typeface="+mn-lt"/>
        </a:defRPr>
      </a:lvl8pPr>
      <a:lvl9pPr marL="4067175" indent="-417513" algn="l" rtl="0" fontAlgn="base">
        <a:lnSpc>
          <a:spcPct val="90000"/>
        </a:lnSpc>
        <a:spcBef>
          <a:spcPct val="30000"/>
        </a:spcBef>
        <a:spcAft>
          <a:spcPct val="0"/>
        </a:spcAft>
        <a:buClr>
          <a:schemeClr val="tx2"/>
        </a:buClr>
        <a:buSzPct val="70000"/>
        <a:buFont typeface="Wingdings" pitchFamily="2" charset="2"/>
        <a:buBlip>
          <a:blip r:embed="rId14"/>
        </a:buBlip>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0.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8.png"/><Relationship Id="rId7"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4.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9.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bwMode="gray">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7" descr="HeadlineBar_green"/>
          <p:cNvPicPr>
            <a:picLocks noChangeAspect="1" noChangeArrowheads="1"/>
          </p:cNvPicPr>
          <p:nvPr/>
        </p:nvPicPr>
        <p:blipFill>
          <a:blip r:embed="rId3" cstate="print"/>
          <a:srcRect/>
          <a:stretch>
            <a:fillRect/>
          </a:stretch>
        </p:blipFill>
        <p:spPr bwMode="auto">
          <a:xfrm>
            <a:off x="0" y="381000"/>
            <a:ext cx="9145588" cy="1123950"/>
          </a:xfrm>
          <a:prstGeom prst="rect">
            <a:avLst/>
          </a:prstGeom>
          <a:noFill/>
          <a:ln w="9525">
            <a:noFill/>
            <a:miter lim="800000"/>
            <a:headEnd/>
            <a:tailEnd/>
          </a:ln>
        </p:spPr>
      </p:pic>
      <p:sp>
        <p:nvSpPr>
          <p:cNvPr id="11267" name="Rectangle 18"/>
          <p:cNvSpPr>
            <a:spLocks noGrp="1" noChangeArrowheads="1"/>
          </p:cNvSpPr>
          <p:nvPr>
            <p:ph type="title"/>
          </p:nvPr>
        </p:nvSpPr>
        <p:spPr>
          <a:xfrm>
            <a:off x="633413" y="695325"/>
            <a:ext cx="7940675" cy="585788"/>
          </a:xfrm>
        </p:spPr>
        <p:txBody>
          <a:bodyPr/>
          <a:lstStyle/>
          <a:p>
            <a:pPr eaLnBrk="1" hangingPunct="1"/>
            <a:r>
              <a:rPr lang="en-US" sz="3600" smtClean="0">
                <a:solidFill>
                  <a:schemeClr val="bg1"/>
                </a:solidFill>
              </a:rPr>
              <a:t>Turn on Windows Internet Firewall</a:t>
            </a:r>
            <a:endParaRPr lang="en-US" sz="4000" smtClean="0"/>
          </a:p>
        </p:txBody>
      </p:sp>
      <p:sp>
        <p:nvSpPr>
          <p:cNvPr id="11268" name="Rectangle 19"/>
          <p:cNvSpPr>
            <a:spLocks noGrp="1" noChangeArrowheads="1"/>
          </p:cNvSpPr>
          <p:nvPr>
            <p:ph type="body" idx="1"/>
          </p:nvPr>
        </p:nvSpPr>
        <p:spPr>
          <a:xfrm>
            <a:off x="5497513" y="2500313"/>
            <a:ext cx="3016250" cy="2235200"/>
          </a:xfrm>
        </p:spPr>
        <p:txBody>
          <a:bodyPr/>
          <a:lstStyle/>
          <a:p>
            <a:pPr marL="0" indent="0" eaLnBrk="1" hangingPunct="1">
              <a:buFont typeface="Wingdings" pitchFamily="2" charset="2"/>
              <a:buNone/>
            </a:pPr>
            <a:r>
              <a:rPr lang="en-US" sz="2600" smtClean="0"/>
              <a:t>An Internet firewall </a:t>
            </a:r>
            <a:br>
              <a:rPr lang="en-US" sz="2600" smtClean="0"/>
            </a:br>
            <a:r>
              <a:rPr lang="en-US" sz="2600" smtClean="0"/>
              <a:t>helps create a protective barrier between your computer and </a:t>
            </a:r>
            <a:br>
              <a:rPr lang="en-US" sz="2600" smtClean="0"/>
            </a:br>
            <a:r>
              <a:rPr lang="en-US" sz="2600" smtClean="0"/>
              <a:t>the Internet</a:t>
            </a:r>
            <a:endParaRPr lang="en-US" smtClean="0"/>
          </a:p>
        </p:txBody>
      </p:sp>
      <p:pic>
        <p:nvPicPr>
          <p:cNvPr id="11269" name="Picture 5" descr="firewall left"/>
          <p:cNvPicPr>
            <a:picLocks noChangeAspect="1" noChangeArrowheads="1"/>
          </p:cNvPicPr>
          <p:nvPr/>
        </p:nvPicPr>
        <p:blipFill>
          <a:blip r:embed="rId4" cstate="print"/>
          <a:srcRect/>
          <a:stretch>
            <a:fillRect/>
          </a:stretch>
        </p:blipFill>
        <p:spPr bwMode="auto">
          <a:xfrm>
            <a:off x="1385888" y="3162300"/>
            <a:ext cx="1447800" cy="1855788"/>
          </a:xfrm>
          <a:prstGeom prst="rect">
            <a:avLst/>
          </a:prstGeom>
          <a:noFill/>
          <a:ln w="9525">
            <a:noFill/>
            <a:miter lim="800000"/>
            <a:headEnd/>
            <a:tailEnd/>
          </a:ln>
        </p:spPr>
      </p:pic>
      <p:pic>
        <p:nvPicPr>
          <p:cNvPr id="11270" name="Picture 6" descr="MSN icon parental controls"/>
          <p:cNvPicPr>
            <a:picLocks noChangeAspect="1" noChangeArrowheads="1"/>
          </p:cNvPicPr>
          <p:nvPr/>
        </p:nvPicPr>
        <p:blipFill>
          <a:blip r:embed="rId5" cstate="print"/>
          <a:srcRect/>
          <a:stretch>
            <a:fillRect/>
          </a:stretch>
        </p:blipFill>
        <p:spPr bwMode="auto">
          <a:xfrm>
            <a:off x="2735263" y="2174875"/>
            <a:ext cx="2489200" cy="4070350"/>
          </a:xfrm>
          <a:prstGeom prst="rect">
            <a:avLst/>
          </a:prstGeom>
          <a:noFill/>
          <a:ln w="9525">
            <a:noFill/>
            <a:miter lim="800000"/>
            <a:headEnd/>
            <a:tailEnd/>
          </a:ln>
        </p:spPr>
      </p:pic>
      <p:pic>
        <p:nvPicPr>
          <p:cNvPr id="11271" name="Picture 8" descr="spam mail"/>
          <p:cNvPicPr>
            <a:picLocks noChangeAspect="1" noChangeArrowheads="1"/>
          </p:cNvPicPr>
          <p:nvPr/>
        </p:nvPicPr>
        <p:blipFill>
          <a:blip r:embed="rId6" cstate="print"/>
          <a:srcRect/>
          <a:stretch>
            <a:fillRect/>
          </a:stretch>
        </p:blipFill>
        <p:spPr bwMode="auto">
          <a:xfrm>
            <a:off x="585788" y="3962400"/>
            <a:ext cx="1500187" cy="361950"/>
          </a:xfrm>
          <a:prstGeom prst="rect">
            <a:avLst/>
          </a:prstGeom>
          <a:noFill/>
          <a:ln w="9525">
            <a:noFill/>
            <a:miter lim="800000"/>
            <a:headEnd/>
            <a:tailEnd/>
          </a:ln>
        </p:spPr>
      </p:pic>
      <p:sp>
        <p:nvSpPr>
          <p:cNvPr id="11272" name="Text Box 6"/>
          <p:cNvSpPr txBox="1">
            <a:spLocks noChangeArrowheads="1"/>
          </p:cNvSpPr>
          <p:nvPr/>
        </p:nvSpPr>
        <p:spPr bwMode="auto">
          <a:xfrm>
            <a:off x="133350" y="6380163"/>
            <a:ext cx="2927350" cy="366712"/>
          </a:xfrm>
          <a:prstGeom prst="rect">
            <a:avLst/>
          </a:prstGeom>
          <a:noFill/>
          <a:ln w="12700" algn="ctr">
            <a:noFill/>
            <a:miter lim="800000"/>
            <a:headEnd type="none" w="sm" len="sm"/>
            <a:tailEnd type="none" w="sm" len="sm"/>
          </a:ln>
        </p:spPr>
        <p:txBody>
          <a:bodyPr wrap="none">
            <a:spAutoFit/>
          </a:bodyPr>
          <a:lstStyle/>
          <a:p>
            <a:r>
              <a:rPr lang="en-US" sz="1800">
                <a:solidFill>
                  <a:schemeClr val="bg1"/>
                </a:solidFill>
              </a:rPr>
              <a:t>www.microsoft.com/protect</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5" descr="HeadlineBar_green"/>
          <p:cNvPicPr>
            <a:picLocks noChangeAspect="1" noChangeArrowheads="1"/>
          </p:cNvPicPr>
          <p:nvPr/>
        </p:nvPicPr>
        <p:blipFill>
          <a:blip r:embed="rId3" cstate="print"/>
          <a:srcRect/>
          <a:stretch>
            <a:fillRect/>
          </a:stretch>
        </p:blipFill>
        <p:spPr bwMode="auto">
          <a:xfrm>
            <a:off x="0" y="381000"/>
            <a:ext cx="9145588" cy="1406525"/>
          </a:xfrm>
          <a:prstGeom prst="rect">
            <a:avLst/>
          </a:prstGeom>
          <a:noFill/>
          <a:ln w="9525">
            <a:noFill/>
            <a:miter lim="800000"/>
            <a:headEnd/>
            <a:tailEnd/>
          </a:ln>
        </p:spPr>
      </p:pic>
      <p:sp>
        <p:nvSpPr>
          <p:cNvPr id="12291" name="Rectangle 17"/>
          <p:cNvSpPr>
            <a:spLocks noGrp="1" noChangeArrowheads="1"/>
          </p:cNvSpPr>
          <p:nvPr>
            <p:ph type="title"/>
          </p:nvPr>
        </p:nvSpPr>
        <p:spPr>
          <a:xfrm>
            <a:off x="685800" y="569913"/>
            <a:ext cx="6688138" cy="1079500"/>
          </a:xfrm>
        </p:spPr>
        <p:txBody>
          <a:bodyPr/>
          <a:lstStyle/>
          <a:p>
            <a:pPr eaLnBrk="1" hangingPunct="1"/>
            <a:r>
              <a:rPr lang="en-US" sz="3600" smtClean="0">
                <a:solidFill>
                  <a:schemeClr val="bg1"/>
                </a:solidFill>
              </a:rPr>
              <a:t>Use Automatic Updates to Keep Software Up-to-date</a:t>
            </a:r>
            <a:endParaRPr lang="en-US" sz="3200" smtClean="0"/>
          </a:p>
        </p:txBody>
      </p:sp>
      <p:sp>
        <p:nvSpPr>
          <p:cNvPr id="12292" name="Rectangle 18"/>
          <p:cNvSpPr>
            <a:spLocks noGrp="1" noChangeArrowheads="1"/>
          </p:cNvSpPr>
          <p:nvPr>
            <p:ph type="body" idx="1"/>
          </p:nvPr>
        </p:nvSpPr>
        <p:spPr>
          <a:xfrm>
            <a:off x="641350" y="2312988"/>
            <a:ext cx="4419600" cy="2354262"/>
          </a:xfrm>
        </p:spPr>
        <p:txBody>
          <a:bodyPr/>
          <a:lstStyle/>
          <a:p>
            <a:pPr eaLnBrk="1" hangingPunct="1">
              <a:buSzPct val="80000"/>
              <a:buFont typeface="Times" pitchFamily="18" charset="0"/>
              <a:buChar char="•"/>
            </a:pPr>
            <a:r>
              <a:rPr lang="en-US" sz="2600" smtClean="0"/>
              <a:t>Install all updates </a:t>
            </a:r>
            <a:br>
              <a:rPr lang="en-US" sz="2600" smtClean="0"/>
            </a:br>
            <a:r>
              <a:rPr lang="en-US" sz="2600" smtClean="0"/>
              <a:t>as soon as they </a:t>
            </a:r>
            <a:br>
              <a:rPr lang="en-US" sz="2600" smtClean="0"/>
            </a:br>
            <a:r>
              <a:rPr lang="en-US" sz="2600" smtClean="0"/>
              <a:t>are available</a:t>
            </a:r>
          </a:p>
          <a:p>
            <a:pPr eaLnBrk="1" hangingPunct="1">
              <a:buSzPct val="80000"/>
              <a:buFont typeface="Times" pitchFamily="18" charset="0"/>
              <a:buChar char="•"/>
            </a:pPr>
            <a:r>
              <a:rPr lang="en-US" sz="2600" smtClean="0"/>
              <a:t>Automatic updates provide the best protection</a:t>
            </a:r>
            <a:endParaRPr lang="en-US" smtClean="0"/>
          </a:p>
        </p:txBody>
      </p:sp>
      <p:pic>
        <p:nvPicPr>
          <p:cNvPr id="12293" name="Picture 7" descr="MSN icon calendar"/>
          <p:cNvPicPr>
            <a:picLocks noChangeAspect="1" noChangeArrowheads="1"/>
          </p:cNvPicPr>
          <p:nvPr/>
        </p:nvPicPr>
        <p:blipFill>
          <a:blip r:embed="rId4" cstate="print"/>
          <a:srcRect/>
          <a:stretch>
            <a:fillRect/>
          </a:stretch>
        </p:blipFill>
        <p:spPr bwMode="auto">
          <a:xfrm>
            <a:off x="4638675" y="1112838"/>
            <a:ext cx="3724275" cy="4886325"/>
          </a:xfrm>
          <a:prstGeom prst="rect">
            <a:avLst/>
          </a:prstGeom>
          <a:noFill/>
          <a:ln w="9525">
            <a:noFill/>
            <a:miter lim="800000"/>
            <a:headEnd/>
            <a:tailEnd/>
          </a:ln>
        </p:spPr>
      </p:pic>
      <p:sp>
        <p:nvSpPr>
          <p:cNvPr id="12294" name="Text Box 6"/>
          <p:cNvSpPr txBox="1">
            <a:spLocks noChangeArrowheads="1"/>
          </p:cNvSpPr>
          <p:nvPr/>
        </p:nvSpPr>
        <p:spPr bwMode="auto">
          <a:xfrm>
            <a:off x="133350" y="6380163"/>
            <a:ext cx="2927350" cy="366712"/>
          </a:xfrm>
          <a:prstGeom prst="rect">
            <a:avLst/>
          </a:prstGeom>
          <a:noFill/>
          <a:ln w="12700" algn="ctr">
            <a:noFill/>
            <a:miter lim="800000"/>
            <a:headEnd type="none" w="sm" len="sm"/>
            <a:tailEnd type="none" w="sm" len="sm"/>
          </a:ln>
        </p:spPr>
        <p:txBody>
          <a:bodyPr wrap="none">
            <a:spAutoFit/>
          </a:bodyPr>
          <a:lstStyle/>
          <a:p>
            <a:r>
              <a:rPr lang="en-US" sz="1800">
                <a:solidFill>
                  <a:schemeClr val="bg1"/>
                </a:solidFill>
              </a:rPr>
              <a:t>www.microsoft.com/protect</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7" descr="HeadlineBar_green"/>
          <p:cNvPicPr>
            <a:picLocks noChangeAspect="1" noChangeArrowheads="1"/>
          </p:cNvPicPr>
          <p:nvPr/>
        </p:nvPicPr>
        <p:blipFill>
          <a:blip r:embed="rId3" cstate="print"/>
          <a:srcRect/>
          <a:stretch>
            <a:fillRect/>
          </a:stretch>
        </p:blipFill>
        <p:spPr bwMode="auto">
          <a:xfrm>
            <a:off x="0" y="381000"/>
            <a:ext cx="9145588" cy="1123950"/>
          </a:xfrm>
          <a:prstGeom prst="rect">
            <a:avLst/>
          </a:prstGeom>
          <a:noFill/>
          <a:ln w="9525">
            <a:noFill/>
            <a:miter lim="800000"/>
            <a:headEnd/>
            <a:tailEnd/>
          </a:ln>
        </p:spPr>
      </p:pic>
      <p:pic>
        <p:nvPicPr>
          <p:cNvPr id="13315" name="Picture 2"/>
          <p:cNvPicPr>
            <a:picLocks noChangeAspect="1" noChangeArrowheads="1"/>
          </p:cNvPicPr>
          <p:nvPr/>
        </p:nvPicPr>
        <p:blipFill>
          <a:blip r:embed="rId4" cstate="print"/>
          <a:srcRect/>
          <a:stretch>
            <a:fillRect/>
          </a:stretch>
        </p:blipFill>
        <p:spPr bwMode="auto">
          <a:xfrm>
            <a:off x="542925" y="1752600"/>
            <a:ext cx="3954463" cy="4270375"/>
          </a:xfrm>
          <a:prstGeom prst="rect">
            <a:avLst/>
          </a:prstGeom>
          <a:noFill/>
          <a:ln w="12700" algn="ctr">
            <a:noFill/>
            <a:miter lim="800000"/>
            <a:headEnd type="none" w="sm" len="sm"/>
            <a:tailEnd type="none" w="sm" len="sm"/>
          </a:ln>
        </p:spPr>
      </p:pic>
      <p:sp>
        <p:nvSpPr>
          <p:cNvPr id="13316" name="Rectangle 3"/>
          <p:cNvSpPr>
            <a:spLocks noGrp="1" noChangeArrowheads="1"/>
          </p:cNvSpPr>
          <p:nvPr>
            <p:ph type="title"/>
          </p:nvPr>
        </p:nvSpPr>
        <p:spPr>
          <a:xfrm>
            <a:off x="747713" y="700088"/>
            <a:ext cx="7951787" cy="1089025"/>
          </a:xfrm>
        </p:spPr>
        <p:txBody>
          <a:bodyPr/>
          <a:lstStyle/>
          <a:p>
            <a:pPr eaLnBrk="1" hangingPunct="1"/>
            <a:r>
              <a:rPr lang="en-US" sz="3600" smtClean="0">
                <a:solidFill>
                  <a:schemeClr val="bg1"/>
                </a:solidFill>
              </a:rPr>
              <a:t>Install and Maintain Antivirus Software</a:t>
            </a:r>
            <a:endParaRPr lang="en-US" smtClean="0"/>
          </a:p>
        </p:txBody>
      </p:sp>
      <p:sp>
        <p:nvSpPr>
          <p:cNvPr id="13317" name="Rectangle 4"/>
          <p:cNvSpPr>
            <a:spLocks noGrp="1" noChangeArrowheads="1"/>
          </p:cNvSpPr>
          <p:nvPr>
            <p:ph type="body" idx="1"/>
          </p:nvPr>
        </p:nvSpPr>
        <p:spPr>
          <a:xfrm>
            <a:off x="4587875" y="1970088"/>
            <a:ext cx="3733800" cy="3425825"/>
          </a:xfrm>
        </p:spPr>
        <p:txBody>
          <a:bodyPr/>
          <a:lstStyle/>
          <a:p>
            <a:pPr marL="457200" indent="-457200" eaLnBrk="1" hangingPunct="1">
              <a:buSzPct val="80000"/>
              <a:buFont typeface="Times" pitchFamily="18" charset="0"/>
              <a:buChar char="•"/>
            </a:pPr>
            <a:r>
              <a:rPr lang="en-US" sz="2600" smtClean="0"/>
              <a:t>Antivirus software helps to detect and remove computer viruses before they can cause damage.</a:t>
            </a:r>
          </a:p>
          <a:p>
            <a:pPr marL="457200" indent="-457200" eaLnBrk="1" hangingPunct="1">
              <a:buSzPct val="80000"/>
              <a:buFont typeface="Times" pitchFamily="18" charset="0"/>
              <a:buChar char="•"/>
            </a:pPr>
            <a:r>
              <a:rPr lang="en-US" sz="2600" smtClean="0"/>
              <a:t>For antivirus software to be effective, you must keep it up-to-date.</a:t>
            </a:r>
            <a:endParaRPr lang="en-US" sz="2800" smtClean="0"/>
          </a:p>
        </p:txBody>
      </p:sp>
      <p:sp>
        <p:nvSpPr>
          <p:cNvPr id="13318" name="Rectangle 5"/>
          <p:cNvSpPr>
            <a:spLocks noChangeArrowheads="1"/>
          </p:cNvSpPr>
          <p:nvPr/>
        </p:nvSpPr>
        <p:spPr bwMode="auto">
          <a:xfrm>
            <a:off x="1220788" y="4814888"/>
            <a:ext cx="2654300" cy="457200"/>
          </a:xfrm>
          <a:prstGeom prst="rect">
            <a:avLst/>
          </a:prstGeom>
          <a:noFill/>
          <a:ln w="9525">
            <a:noFill/>
            <a:miter lim="800000"/>
            <a:headEnd/>
            <a:tailEnd/>
          </a:ln>
        </p:spPr>
        <p:txBody>
          <a:bodyPr wrap="none">
            <a:spAutoFit/>
          </a:bodyPr>
          <a:lstStyle/>
          <a:p>
            <a:pPr algn="ctr" eaLnBrk="1" hangingPunct="1">
              <a:spcBef>
                <a:spcPct val="20000"/>
              </a:spcBef>
            </a:pPr>
            <a:r>
              <a:rPr lang="en-US" sz="2400" b="1" i="1">
                <a:solidFill>
                  <a:srgbClr val="BF191D"/>
                </a:solidFill>
              </a:rPr>
              <a:t>Don’t let it expire</a:t>
            </a:r>
          </a:p>
        </p:txBody>
      </p:sp>
      <p:sp>
        <p:nvSpPr>
          <p:cNvPr id="13319" name="Text Box 6"/>
          <p:cNvSpPr txBox="1">
            <a:spLocks noChangeArrowheads="1"/>
          </p:cNvSpPr>
          <p:nvPr/>
        </p:nvSpPr>
        <p:spPr bwMode="auto">
          <a:xfrm>
            <a:off x="133350" y="6380163"/>
            <a:ext cx="2927350" cy="366712"/>
          </a:xfrm>
          <a:prstGeom prst="rect">
            <a:avLst/>
          </a:prstGeom>
          <a:noFill/>
          <a:ln w="12700" algn="ctr">
            <a:noFill/>
            <a:miter lim="800000"/>
            <a:headEnd type="none" w="sm" len="sm"/>
            <a:tailEnd type="none" w="sm" len="sm"/>
          </a:ln>
        </p:spPr>
        <p:txBody>
          <a:bodyPr wrap="none">
            <a:spAutoFit/>
          </a:bodyPr>
          <a:lstStyle/>
          <a:p>
            <a:r>
              <a:rPr lang="en-US" sz="1800">
                <a:solidFill>
                  <a:schemeClr val="bg1"/>
                </a:solidFill>
              </a:rPr>
              <a:t>www.microsoft.com/protect</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5" descr="HeadlineBar_green"/>
          <p:cNvPicPr>
            <a:picLocks noChangeAspect="1" noChangeArrowheads="1"/>
          </p:cNvPicPr>
          <p:nvPr/>
        </p:nvPicPr>
        <p:blipFill>
          <a:blip r:embed="rId3" cstate="print"/>
          <a:srcRect/>
          <a:stretch>
            <a:fillRect/>
          </a:stretch>
        </p:blipFill>
        <p:spPr bwMode="auto">
          <a:xfrm>
            <a:off x="0" y="381000"/>
            <a:ext cx="9145588" cy="1406525"/>
          </a:xfrm>
          <a:prstGeom prst="rect">
            <a:avLst/>
          </a:prstGeom>
          <a:noFill/>
          <a:ln w="9525">
            <a:noFill/>
            <a:miter lim="800000"/>
            <a:headEnd/>
            <a:tailEnd/>
          </a:ln>
        </p:spPr>
      </p:pic>
      <p:pic>
        <p:nvPicPr>
          <p:cNvPr id="14339" name="Picture 17"/>
          <p:cNvPicPr>
            <a:picLocks noChangeAspect="1" noChangeArrowheads="1"/>
          </p:cNvPicPr>
          <p:nvPr/>
        </p:nvPicPr>
        <p:blipFill>
          <a:blip r:embed="rId4" cstate="print"/>
          <a:srcRect/>
          <a:stretch>
            <a:fillRect/>
          </a:stretch>
        </p:blipFill>
        <p:spPr bwMode="auto">
          <a:xfrm>
            <a:off x="787400" y="2286000"/>
            <a:ext cx="3381375" cy="3846513"/>
          </a:xfrm>
          <a:prstGeom prst="rect">
            <a:avLst/>
          </a:prstGeom>
          <a:noFill/>
          <a:ln w="12700" algn="ctr">
            <a:noFill/>
            <a:miter lim="800000"/>
            <a:headEnd type="none" w="sm" len="sm"/>
            <a:tailEnd type="none" w="sm" len="sm"/>
          </a:ln>
        </p:spPr>
      </p:pic>
      <p:sp>
        <p:nvSpPr>
          <p:cNvPr id="14340" name="Rectangle 14"/>
          <p:cNvSpPr>
            <a:spLocks noGrp="1" noChangeArrowheads="1"/>
          </p:cNvSpPr>
          <p:nvPr>
            <p:ph type="title"/>
          </p:nvPr>
        </p:nvSpPr>
        <p:spPr>
          <a:xfrm>
            <a:off x="731838" y="581025"/>
            <a:ext cx="7878762" cy="1089025"/>
          </a:xfrm>
        </p:spPr>
        <p:txBody>
          <a:bodyPr/>
          <a:lstStyle/>
          <a:p>
            <a:pPr eaLnBrk="1" hangingPunct="1"/>
            <a:r>
              <a:rPr lang="en-US" sz="3600" smtClean="0">
                <a:solidFill>
                  <a:schemeClr val="bg1"/>
                </a:solidFill>
              </a:rPr>
              <a:t>Install and Maintain Antispyware Software</a:t>
            </a:r>
            <a:endParaRPr lang="en-US" smtClean="0"/>
          </a:p>
        </p:txBody>
      </p:sp>
      <p:sp>
        <p:nvSpPr>
          <p:cNvPr id="14341" name="Rectangle 15"/>
          <p:cNvSpPr>
            <a:spLocks noGrp="1" noChangeArrowheads="1"/>
          </p:cNvSpPr>
          <p:nvPr>
            <p:ph type="body" idx="1"/>
          </p:nvPr>
        </p:nvSpPr>
        <p:spPr>
          <a:xfrm>
            <a:off x="4597400" y="2668588"/>
            <a:ext cx="4057650" cy="2613025"/>
          </a:xfrm>
        </p:spPr>
        <p:txBody>
          <a:bodyPr/>
          <a:lstStyle/>
          <a:p>
            <a:pPr marL="0" indent="0" eaLnBrk="1" hangingPunct="1">
              <a:buFont typeface="Wingdings" pitchFamily="2" charset="2"/>
              <a:buNone/>
            </a:pPr>
            <a:r>
              <a:rPr lang="en-US" sz="2600" smtClean="0"/>
              <a:t>Use antispyware software, like Microsoft Windows Defender, so unknown software cannot track your online activity and potentially steal your information.</a:t>
            </a:r>
            <a:endParaRPr lang="en-US" smtClean="0"/>
          </a:p>
        </p:txBody>
      </p:sp>
      <p:sp>
        <p:nvSpPr>
          <p:cNvPr id="14342" name="Text Box 6"/>
          <p:cNvSpPr txBox="1">
            <a:spLocks noChangeArrowheads="1"/>
          </p:cNvSpPr>
          <p:nvPr/>
        </p:nvSpPr>
        <p:spPr bwMode="auto">
          <a:xfrm>
            <a:off x="133350" y="6380163"/>
            <a:ext cx="2927350" cy="366712"/>
          </a:xfrm>
          <a:prstGeom prst="rect">
            <a:avLst/>
          </a:prstGeom>
          <a:noFill/>
          <a:ln w="12700" algn="ctr">
            <a:noFill/>
            <a:miter lim="800000"/>
            <a:headEnd type="none" w="sm" len="sm"/>
            <a:tailEnd type="none" w="sm" len="sm"/>
          </a:ln>
        </p:spPr>
        <p:txBody>
          <a:bodyPr wrap="none">
            <a:spAutoFit/>
          </a:bodyPr>
          <a:lstStyle/>
          <a:p>
            <a:r>
              <a:rPr lang="en-US" sz="1800">
                <a:solidFill>
                  <a:schemeClr val="bg1"/>
                </a:solidFill>
              </a:rPr>
              <a:t>www.microsoft.com/protect</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2" name="Picture 11" descr="HeadlineBar_green"/>
          <p:cNvPicPr>
            <a:picLocks noChangeAspect="1" noChangeArrowheads="1"/>
          </p:cNvPicPr>
          <p:nvPr/>
        </p:nvPicPr>
        <p:blipFill>
          <a:blip r:embed="rId3" cstate="print"/>
          <a:srcRect/>
          <a:stretch>
            <a:fillRect/>
          </a:stretch>
        </p:blipFill>
        <p:spPr bwMode="auto">
          <a:xfrm>
            <a:off x="0" y="381000"/>
            <a:ext cx="9145588" cy="1406525"/>
          </a:xfrm>
          <a:prstGeom prst="rect">
            <a:avLst/>
          </a:prstGeom>
          <a:noFill/>
          <a:ln w="9525">
            <a:noFill/>
            <a:miter lim="800000"/>
            <a:headEnd/>
            <a:tailEnd/>
          </a:ln>
        </p:spPr>
      </p:pic>
      <p:sp>
        <p:nvSpPr>
          <p:cNvPr id="15363" name="Text Box 2"/>
          <p:cNvSpPr txBox="1">
            <a:spLocks noChangeArrowheads="1"/>
          </p:cNvSpPr>
          <p:nvPr/>
        </p:nvSpPr>
        <p:spPr bwMode="auto">
          <a:xfrm>
            <a:off x="4546600" y="3898900"/>
            <a:ext cx="4445000" cy="366713"/>
          </a:xfrm>
          <a:prstGeom prst="rect">
            <a:avLst/>
          </a:prstGeom>
          <a:noFill/>
          <a:ln w="9525">
            <a:noFill/>
            <a:miter lim="800000"/>
            <a:headEnd/>
            <a:tailEnd/>
          </a:ln>
        </p:spPr>
        <p:txBody>
          <a:bodyPr>
            <a:spAutoFit/>
          </a:bodyPr>
          <a:lstStyle/>
          <a:p>
            <a:pPr eaLnBrk="1" hangingPunct="1">
              <a:spcBef>
                <a:spcPct val="50000"/>
              </a:spcBef>
            </a:pPr>
            <a:endParaRPr lang="en-US" sz="1800"/>
          </a:p>
        </p:txBody>
      </p:sp>
      <p:sp>
        <p:nvSpPr>
          <p:cNvPr id="15364" name="Rectangle 3"/>
          <p:cNvSpPr>
            <a:spLocks noGrp="1" noChangeArrowheads="1"/>
          </p:cNvSpPr>
          <p:nvPr>
            <p:ph type="title"/>
          </p:nvPr>
        </p:nvSpPr>
        <p:spPr>
          <a:xfrm>
            <a:off x="695325" y="595313"/>
            <a:ext cx="7288213" cy="1079500"/>
          </a:xfrm>
        </p:spPr>
        <p:txBody>
          <a:bodyPr/>
          <a:lstStyle/>
          <a:p>
            <a:pPr eaLnBrk="1" hangingPunct="1"/>
            <a:r>
              <a:rPr lang="en-US" sz="3600" smtClean="0">
                <a:solidFill>
                  <a:schemeClr val="bg1"/>
                </a:solidFill>
              </a:rPr>
              <a:t>Other Ways to Help Protect </a:t>
            </a:r>
            <a:br>
              <a:rPr lang="en-US" sz="3600" smtClean="0">
                <a:solidFill>
                  <a:schemeClr val="bg1"/>
                </a:solidFill>
              </a:rPr>
            </a:br>
            <a:r>
              <a:rPr lang="en-US" sz="3600" smtClean="0">
                <a:solidFill>
                  <a:schemeClr val="bg1"/>
                </a:solidFill>
              </a:rPr>
              <a:t>Your Computer</a:t>
            </a:r>
            <a:endParaRPr lang="en-US" sz="3600" smtClean="0"/>
          </a:p>
        </p:txBody>
      </p:sp>
      <p:pic>
        <p:nvPicPr>
          <p:cNvPr id="15365" name="Picture 8" descr="securitycomps"/>
          <p:cNvPicPr>
            <a:picLocks noChangeAspect="1" noChangeArrowheads="1"/>
          </p:cNvPicPr>
          <p:nvPr/>
        </p:nvPicPr>
        <p:blipFill>
          <a:blip r:embed="rId4" cstate="print"/>
          <a:srcRect/>
          <a:stretch>
            <a:fillRect/>
          </a:stretch>
        </p:blipFill>
        <p:spPr bwMode="auto">
          <a:xfrm>
            <a:off x="701675" y="2073275"/>
            <a:ext cx="3259138" cy="3578225"/>
          </a:xfrm>
          <a:prstGeom prst="rect">
            <a:avLst/>
          </a:prstGeom>
          <a:noFill/>
          <a:ln w="9525">
            <a:noFill/>
            <a:miter lim="800000"/>
            <a:headEnd/>
            <a:tailEnd/>
          </a:ln>
        </p:spPr>
      </p:pic>
      <p:sp>
        <p:nvSpPr>
          <p:cNvPr id="15366" name="Text Box 9"/>
          <p:cNvSpPr txBox="1">
            <a:spLocks noChangeArrowheads="1"/>
          </p:cNvSpPr>
          <p:nvPr/>
        </p:nvSpPr>
        <p:spPr bwMode="auto">
          <a:xfrm>
            <a:off x="4060825" y="2293938"/>
            <a:ext cx="4778375" cy="449262"/>
          </a:xfrm>
          <a:prstGeom prst="rect">
            <a:avLst/>
          </a:prstGeom>
          <a:noFill/>
          <a:ln w="12700" algn="ctr">
            <a:noFill/>
            <a:miter lim="800000"/>
            <a:headEnd type="none" w="sm" len="sm"/>
            <a:tailEnd type="none" w="sm" len="sm"/>
          </a:ln>
        </p:spPr>
        <p:txBody>
          <a:bodyPr>
            <a:spAutoFit/>
          </a:bodyPr>
          <a:lstStyle/>
          <a:p>
            <a:pPr>
              <a:lnSpc>
                <a:spcPct val="90000"/>
              </a:lnSpc>
              <a:spcBef>
                <a:spcPct val="30000"/>
              </a:spcBef>
            </a:pPr>
            <a:r>
              <a:rPr lang="en-US" sz="2600" b="1"/>
              <a:t>Back up</a:t>
            </a:r>
            <a:r>
              <a:rPr lang="en-US" sz="2600"/>
              <a:t> your files regularly</a:t>
            </a:r>
          </a:p>
        </p:txBody>
      </p:sp>
      <p:sp>
        <p:nvSpPr>
          <p:cNvPr id="15367" name="Text Box 10"/>
          <p:cNvSpPr txBox="1">
            <a:spLocks noChangeArrowheads="1"/>
          </p:cNvSpPr>
          <p:nvPr/>
        </p:nvSpPr>
        <p:spPr bwMode="auto">
          <a:xfrm>
            <a:off x="4052888" y="4694238"/>
            <a:ext cx="4889500" cy="449262"/>
          </a:xfrm>
          <a:prstGeom prst="rect">
            <a:avLst/>
          </a:prstGeom>
          <a:noFill/>
          <a:ln w="12700" algn="ctr">
            <a:noFill/>
            <a:miter lim="800000"/>
            <a:headEnd type="none" w="sm" len="sm"/>
            <a:tailEnd type="none" w="sm" len="sm"/>
          </a:ln>
        </p:spPr>
        <p:txBody>
          <a:bodyPr>
            <a:spAutoFit/>
          </a:bodyPr>
          <a:lstStyle/>
          <a:p>
            <a:pPr>
              <a:lnSpc>
                <a:spcPct val="90000"/>
              </a:lnSpc>
              <a:spcBef>
                <a:spcPct val="30000"/>
              </a:spcBef>
            </a:pPr>
            <a:r>
              <a:rPr lang="en-US" sz="2600" b="1"/>
              <a:t>Think</a:t>
            </a:r>
            <a:r>
              <a:rPr lang="en-US" sz="2600"/>
              <a:t> before you click</a:t>
            </a:r>
          </a:p>
        </p:txBody>
      </p:sp>
      <p:sp>
        <p:nvSpPr>
          <p:cNvPr id="15368" name="Text Box 11"/>
          <p:cNvSpPr txBox="1">
            <a:spLocks noChangeArrowheads="1"/>
          </p:cNvSpPr>
          <p:nvPr/>
        </p:nvSpPr>
        <p:spPr bwMode="auto">
          <a:xfrm>
            <a:off x="4070350" y="2978150"/>
            <a:ext cx="4857750" cy="806450"/>
          </a:xfrm>
          <a:prstGeom prst="rect">
            <a:avLst/>
          </a:prstGeom>
          <a:noFill/>
          <a:ln w="12700" algn="ctr">
            <a:noFill/>
            <a:miter lim="800000"/>
            <a:headEnd type="none" w="sm" len="sm"/>
            <a:tailEnd type="none" w="sm" len="sm"/>
          </a:ln>
        </p:spPr>
        <p:txBody>
          <a:bodyPr>
            <a:spAutoFit/>
          </a:bodyPr>
          <a:lstStyle/>
          <a:p>
            <a:pPr>
              <a:lnSpc>
                <a:spcPct val="90000"/>
              </a:lnSpc>
              <a:spcBef>
                <a:spcPct val="30000"/>
              </a:spcBef>
            </a:pPr>
            <a:r>
              <a:rPr lang="en-US" sz="2600" b="1"/>
              <a:t>Read</a:t>
            </a:r>
            <a:r>
              <a:rPr lang="en-US" sz="2600"/>
              <a:t> Web site </a:t>
            </a:r>
            <a:br>
              <a:rPr lang="en-US" sz="2600"/>
            </a:br>
            <a:r>
              <a:rPr lang="en-US" sz="2600"/>
              <a:t>privacy statements</a:t>
            </a:r>
            <a:endParaRPr lang="en-US" sz="3200"/>
          </a:p>
        </p:txBody>
      </p:sp>
      <p:sp>
        <p:nvSpPr>
          <p:cNvPr id="15369" name="Text Box 12"/>
          <p:cNvSpPr txBox="1">
            <a:spLocks noChangeArrowheads="1"/>
          </p:cNvSpPr>
          <p:nvPr/>
        </p:nvSpPr>
        <p:spPr bwMode="auto">
          <a:xfrm>
            <a:off x="4064000" y="4006850"/>
            <a:ext cx="4953000" cy="449263"/>
          </a:xfrm>
          <a:prstGeom prst="rect">
            <a:avLst/>
          </a:prstGeom>
          <a:noFill/>
          <a:ln w="12700" algn="ctr">
            <a:noFill/>
            <a:miter lim="800000"/>
            <a:headEnd type="none" w="sm" len="sm"/>
            <a:tailEnd type="none" w="sm" len="sm"/>
          </a:ln>
        </p:spPr>
        <p:txBody>
          <a:bodyPr>
            <a:spAutoFit/>
          </a:bodyPr>
          <a:lstStyle/>
          <a:p>
            <a:pPr>
              <a:lnSpc>
                <a:spcPct val="90000"/>
              </a:lnSpc>
              <a:spcBef>
                <a:spcPct val="30000"/>
              </a:spcBef>
            </a:pPr>
            <a:r>
              <a:rPr lang="en-US" sz="2600" b="1"/>
              <a:t>Close</a:t>
            </a:r>
            <a:r>
              <a:rPr lang="en-US" sz="2600"/>
              <a:t> pop-ups using red “X”</a:t>
            </a:r>
          </a:p>
        </p:txBody>
      </p:sp>
      <p:sp>
        <p:nvSpPr>
          <p:cNvPr id="15370" name="Text Box 6"/>
          <p:cNvSpPr txBox="1">
            <a:spLocks noChangeArrowheads="1"/>
          </p:cNvSpPr>
          <p:nvPr/>
        </p:nvSpPr>
        <p:spPr bwMode="auto">
          <a:xfrm>
            <a:off x="133350" y="6380163"/>
            <a:ext cx="2927350" cy="366712"/>
          </a:xfrm>
          <a:prstGeom prst="rect">
            <a:avLst/>
          </a:prstGeom>
          <a:noFill/>
          <a:ln w="12700" algn="ctr">
            <a:noFill/>
            <a:miter lim="800000"/>
            <a:headEnd type="none" w="sm" len="sm"/>
            <a:tailEnd type="none" w="sm" len="sm"/>
          </a:ln>
        </p:spPr>
        <p:txBody>
          <a:bodyPr wrap="none">
            <a:spAutoFit/>
          </a:bodyPr>
          <a:lstStyle/>
          <a:p>
            <a:r>
              <a:rPr lang="en-US" sz="1800">
                <a:solidFill>
                  <a:schemeClr val="bg1"/>
                </a:solidFill>
              </a:rPr>
              <a:t>www.microsoft.com/protect</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6" descr="HeadlineBar_green"/>
          <p:cNvPicPr>
            <a:picLocks noChangeAspect="1" noChangeArrowheads="1"/>
          </p:cNvPicPr>
          <p:nvPr/>
        </p:nvPicPr>
        <p:blipFill>
          <a:blip r:embed="rId3" cstate="print"/>
          <a:srcRect/>
          <a:stretch>
            <a:fillRect/>
          </a:stretch>
        </p:blipFill>
        <p:spPr bwMode="auto">
          <a:xfrm>
            <a:off x="0" y="381000"/>
            <a:ext cx="9145588" cy="1123950"/>
          </a:xfrm>
          <a:prstGeom prst="rect">
            <a:avLst/>
          </a:prstGeom>
          <a:noFill/>
          <a:ln w="9525">
            <a:noFill/>
            <a:miter lim="800000"/>
            <a:headEnd/>
            <a:tailEnd/>
          </a:ln>
        </p:spPr>
      </p:pic>
      <p:sp>
        <p:nvSpPr>
          <p:cNvPr id="16387" name="Rectangle 8"/>
          <p:cNvSpPr>
            <a:spLocks noGrp="1" noChangeArrowheads="1"/>
          </p:cNvSpPr>
          <p:nvPr>
            <p:ph type="title"/>
          </p:nvPr>
        </p:nvSpPr>
        <p:spPr>
          <a:xfrm>
            <a:off x="725488" y="673100"/>
            <a:ext cx="6296025" cy="585788"/>
          </a:xfrm>
        </p:spPr>
        <p:txBody>
          <a:bodyPr/>
          <a:lstStyle/>
          <a:p>
            <a:pPr eaLnBrk="1" hangingPunct="1"/>
            <a:r>
              <a:rPr lang="en-US" sz="3600" smtClean="0">
                <a:solidFill>
                  <a:schemeClr val="bg1"/>
                </a:solidFill>
              </a:rPr>
              <a:t>Back up Your Files</a:t>
            </a:r>
            <a:endParaRPr lang="en-US" smtClean="0"/>
          </a:p>
        </p:txBody>
      </p:sp>
      <p:sp>
        <p:nvSpPr>
          <p:cNvPr id="16388" name="Rectangle 9"/>
          <p:cNvSpPr>
            <a:spLocks noGrp="1" noChangeArrowheads="1"/>
          </p:cNvSpPr>
          <p:nvPr>
            <p:ph type="body" idx="1"/>
          </p:nvPr>
        </p:nvSpPr>
        <p:spPr>
          <a:xfrm>
            <a:off x="5019675" y="2257425"/>
            <a:ext cx="3590925" cy="2076450"/>
          </a:xfrm>
        </p:spPr>
        <p:txBody>
          <a:bodyPr/>
          <a:lstStyle/>
          <a:p>
            <a:pPr marL="457200" indent="-457200" eaLnBrk="1" hangingPunct="1">
              <a:spcBef>
                <a:spcPct val="50000"/>
              </a:spcBef>
              <a:buSzPct val="80000"/>
              <a:buFont typeface="Times" pitchFamily="18" charset="0"/>
              <a:buChar char="•"/>
            </a:pPr>
            <a:r>
              <a:rPr lang="en-US" sz="2600" smtClean="0"/>
              <a:t>Save to CD/DVD, a USB drive, or other external source</a:t>
            </a:r>
          </a:p>
          <a:p>
            <a:pPr marL="457200" indent="-457200" eaLnBrk="1" hangingPunct="1">
              <a:spcBef>
                <a:spcPct val="50000"/>
              </a:spcBef>
              <a:buSzPct val="80000"/>
              <a:buFont typeface="Times" pitchFamily="18" charset="0"/>
              <a:buChar char="•"/>
            </a:pPr>
            <a:r>
              <a:rPr lang="en-US" sz="2600" smtClean="0"/>
              <a:t>Use a Web-based backup service</a:t>
            </a:r>
            <a:endParaRPr lang="en-US" sz="2800" smtClean="0"/>
          </a:p>
        </p:txBody>
      </p:sp>
      <p:pic>
        <p:nvPicPr>
          <p:cNvPr id="16389" name="Picture 4" descr="MPj03163980000[1]"/>
          <p:cNvPicPr>
            <a:picLocks noGrp="1" noChangeAspect="1" noChangeArrowheads="1"/>
          </p:cNvPicPr>
          <p:nvPr>
            <p:ph sz="half" idx="4294967295"/>
          </p:nvPr>
        </p:nvPicPr>
        <p:blipFill>
          <a:blip r:embed="rId4" cstate="print">
            <a:clrChange>
              <a:clrFrom>
                <a:srgbClr val="FCFCFC"/>
              </a:clrFrom>
              <a:clrTo>
                <a:srgbClr val="FCFCFC">
                  <a:alpha val="0"/>
                </a:srgbClr>
              </a:clrTo>
            </a:clrChange>
          </a:blip>
          <a:srcRect/>
          <a:stretch>
            <a:fillRect/>
          </a:stretch>
        </p:blipFill>
        <p:spPr>
          <a:xfrm>
            <a:off x="0" y="2057400"/>
            <a:ext cx="4876800" cy="3290888"/>
          </a:xfrm>
        </p:spPr>
      </p:pic>
      <p:sp>
        <p:nvSpPr>
          <p:cNvPr id="185354" name="Rectangle 10"/>
          <p:cNvSpPr>
            <a:spLocks noChangeArrowheads="1"/>
          </p:cNvSpPr>
          <p:nvPr/>
        </p:nvSpPr>
        <p:spPr bwMode="hidden">
          <a:xfrm>
            <a:off x="0" y="2047875"/>
            <a:ext cx="4162425" cy="942975"/>
          </a:xfrm>
          <a:prstGeom prst="rect">
            <a:avLst/>
          </a:prstGeom>
          <a:gradFill rotWithShape="0">
            <a:gsLst>
              <a:gs pos="0">
                <a:schemeClr val="bg1"/>
              </a:gs>
              <a:gs pos="100000">
                <a:schemeClr val="bg1">
                  <a:gamma/>
                  <a:shade val="66275"/>
                  <a:invGamma/>
                  <a:alpha val="0"/>
                </a:schemeClr>
              </a:gs>
            </a:gsLst>
            <a:lin ang="5400000" scaled="1"/>
          </a:gradFill>
          <a:ln w="12700" algn="ctr">
            <a:noFill/>
            <a:miter lim="800000"/>
            <a:headEnd type="none" w="sm" len="sm"/>
            <a:tailEnd type="none" w="sm" len="sm"/>
          </a:ln>
          <a:effectLst/>
        </p:spPr>
        <p:txBody>
          <a:bodyPr wrap="none" anchor="ctr"/>
          <a:lstStyle/>
          <a:p>
            <a:pPr>
              <a:defRPr/>
            </a:pPr>
            <a:endParaRPr lang="en-US" dirty="0">
              <a:latin typeface="Arial" pitchFamily="34" charset="0"/>
            </a:endParaRPr>
          </a:p>
        </p:txBody>
      </p:sp>
      <p:sp>
        <p:nvSpPr>
          <p:cNvPr id="16391" name="Text Box 6"/>
          <p:cNvSpPr txBox="1">
            <a:spLocks noChangeArrowheads="1"/>
          </p:cNvSpPr>
          <p:nvPr/>
        </p:nvSpPr>
        <p:spPr bwMode="auto">
          <a:xfrm>
            <a:off x="133350" y="6380163"/>
            <a:ext cx="2927350" cy="366712"/>
          </a:xfrm>
          <a:prstGeom prst="rect">
            <a:avLst/>
          </a:prstGeom>
          <a:noFill/>
          <a:ln w="12700" algn="ctr">
            <a:noFill/>
            <a:miter lim="800000"/>
            <a:headEnd type="none" w="sm" len="sm"/>
            <a:tailEnd type="none" w="sm" len="sm"/>
          </a:ln>
        </p:spPr>
        <p:txBody>
          <a:bodyPr wrap="none">
            <a:spAutoFit/>
          </a:bodyPr>
          <a:lstStyle/>
          <a:p>
            <a:r>
              <a:rPr lang="en-US" sz="1800">
                <a:solidFill>
                  <a:schemeClr val="bg1"/>
                </a:solidFill>
              </a:rPr>
              <a:t>www.microsoft.com/protect</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410" name="Picture 8" descr="HeadlineBar_green"/>
          <p:cNvPicPr>
            <a:picLocks noChangeAspect="1" noChangeArrowheads="1"/>
          </p:cNvPicPr>
          <p:nvPr/>
        </p:nvPicPr>
        <p:blipFill>
          <a:blip r:embed="rId3" cstate="print"/>
          <a:srcRect/>
          <a:stretch>
            <a:fillRect/>
          </a:stretch>
        </p:blipFill>
        <p:spPr bwMode="auto">
          <a:xfrm>
            <a:off x="0" y="381000"/>
            <a:ext cx="9145588" cy="1123950"/>
          </a:xfrm>
          <a:prstGeom prst="rect">
            <a:avLst/>
          </a:prstGeom>
          <a:noFill/>
          <a:ln w="9525">
            <a:noFill/>
            <a:miter lim="800000"/>
            <a:headEnd/>
            <a:tailEnd/>
          </a:ln>
        </p:spPr>
      </p:pic>
      <p:pic>
        <p:nvPicPr>
          <p:cNvPr id="17411" name="Picture 14"/>
          <p:cNvPicPr>
            <a:picLocks noChangeAspect="1" noChangeArrowheads="1"/>
          </p:cNvPicPr>
          <p:nvPr/>
        </p:nvPicPr>
        <p:blipFill>
          <a:blip r:embed="rId4" cstate="print"/>
          <a:srcRect/>
          <a:stretch>
            <a:fillRect/>
          </a:stretch>
        </p:blipFill>
        <p:spPr bwMode="auto">
          <a:xfrm>
            <a:off x="5486400" y="3886200"/>
            <a:ext cx="2952750" cy="1962150"/>
          </a:xfrm>
          <a:prstGeom prst="rect">
            <a:avLst/>
          </a:prstGeom>
          <a:noFill/>
          <a:ln w="12700" algn="ctr">
            <a:noFill/>
            <a:miter lim="800000"/>
            <a:headEnd type="none" w="sm" len="sm"/>
            <a:tailEnd type="none" w="sm" len="sm"/>
          </a:ln>
        </p:spPr>
      </p:pic>
      <p:sp>
        <p:nvSpPr>
          <p:cNvPr id="17412" name="Rectangle 12"/>
          <p:cNvSpPr>
            <a:spLocks noGrp="1" noChangeArrowheads="1"/>
          </p:cNvSpPr>
          <p:nvPr>
            <p:ph type="title"/>
          </p:nvPr>
        </p:nvSpPr>
        <p:spPr>
          <a:xfrm>
            <a:off x="690563" y="695325"/>
            <a:ext cx="5976937" cy="585788"/>
          </a:xfrm>
        </p:spPr>
        <p:txBody>
          <a:bodyPr/>
          <a:lstStyle/>
          <a:p>
            <a:pPr eaLnBrk="1" hangingPunct="1"/>
            <a:r>
              <a:rPr lang="en-US" sz="3600" smtClean="0">
                <a:solidFill>
                  <a:schemeClr val="bg1"/>
                </a:solidFill>
              </a:rPr>
              <a:t>Think Before You Click</a:t>
            </a:r>
            <a:endParaRPr lang="en-US" smtClean="0"/>
          </a:p>
        </p:txBody>
      </p:sp>
      <p:sp>
        <p:nvSpPr>
          <p:cNvPr id="17413" name="Rectangle 13"/>
          <p:cNvSpPr>
            <a:spLocks noGrp="1" noChangeArrowheads="1"/>
          </p:cNvSpPr>
          <p:nvPr>
            <p:ph type="body" idx="1"/>
          </p:nvPr>
        </p:nvSpPr>
        <p:spPr>
          <a:xfrm>
            <a:off x="493713" y="2303463"/>
            <a:ext cx="4721225" cy="2076450"/>
          </a:xfrm>
        </p:spPr>
        <p:txBody>
          <a:bodyPr/>
          <a:lstStyle/>
          <a:p>
            <a:pPr eaLnBrk="1" hangingPunct="1">
              <a:spcBef>
                <a:spcPct val="50000"/>
              </a:spcBef>
              <a:buSzPct val="80000"/>
              <a:buFont typeface="Times" pitchFamily="18" charset="0"/>
              <a:buChar char="•"/>
            </a:pPr>
            <a:r>
              <a:rPr lang="en-US" sz="2600" smtClean="0"/>
              <a:t>Be cautious with e-mail attachments and links</a:t>
            </a:r>
          </a:p>
          <a:p>
            <a:pPr eaLnBrk="1" hangingPunct="1">
              <a:spcBef>
                <a:spcPct val="50000"/>
              </a:spcBef>
              <a:buSzPct val="80000"/>
              <a:buFont typeface="Times" pitchFamily="18" charset="0"/>
              <a:buChar char="•"/>
            </a:pPr>
            <a:r>
              <a:rPr lang="en-US" sz="2600" smtClean="0"/>
              <a:t>Only download </a:t>
            </a:r>
            <a:br>
              <a:rPr lang="en-US" sz="2600" smtClean="0"/>
            </a:br>
            <a:r>
              <a:rPr lang="en-US" sz="2600" smtClean="0"/>
              <a:t>files from Web sites </a:t>
            </a:r>
            <a:br>
              <a:rPr lang="en-US" sz="2600" smtClean="0"/>
            </a:br>
            <a:r>
              <a:rPr lang="en-US" sz="2600" smtClean="0"/>
              <a:t>you trust</a:t>
            </a:r>
            <a:endParaRPr lang="en-US" smtClean="0"/>
          </a:p>
        </p:txBody>
      </p:sp>
      <p:pic>
        <p:nvPicPr>
          <p:cNvPr id="17414" name="Picture 5" descr="good email"/>
          <p:cNvPicPr>
            <a:picLocks noChangeAspect="1" noChangeArrowheads="1"/>
          </p:cNvPicPr>
          <p:nvPr/>
        </p:nvPicPr>
        <p:blipFill>
          <a:blip r:embed="rId5" cstate="print"/>
          <a:srcRect/>
          <a:stretch>
            <a:fillRect/>
          </a:stretch>
        </p:blipFill>
        <p:spPr bwMode="auto">
          <a:xfrm>
            <a:off x="5129213" y="1214438"/>
            <a:ext cx="3729037" cy="3381375"/>
          </a:xfrm>
          <a:prstGeom prst="rect">
            <a:avLst/>
          </a:prstGeom>
          <a:noFill/>
          <a:ln w="9525">
            <a:noFill/>
            <a:miter lim="800000"/>
            <a:headEnd/>
            <a:tailEnd/>
          </a:ln>
        </p:spPr>
      </p:pic>
      <p:sp>
        <p:nvSpPr>
          <p:cNvPr id="17415" name="Text Box 6"/>
          <p:cNvSpPr txBox="1">
            <a:spLocks noChangeArrowheads="1"/>
          </p:cNvSpPr>
          <p:nvPr/>
        </p:nvSpPr>
        <p:spPr bwMode="auto">
          <a:xfrm>
            <a:off x="3946525" y="-801688"/>
            <a:ext cx="184150" cy="366713"/>
          </a:xfrm>
          <a:prstGeom prst="rect">
            <a:avLst/>
          </a:prstGeom>
          <a:noFill/>
          <a:ln w="9525">
            <a:noFill/>
            <a:miter lim="800000"/>
            <a:headEnd/>
            <a:tailEnd/>
          </a:ln>
        </p:spPr>
        <p:txBody>
          <a:bodyPr wrap="none">
            <a:spAutoFit/>
          </a:bodyPr>
          <a:lstStyle/>
          <a:p>
            <a:pPr eaLnBrk="1" hangingPunct="1"/>
            <a:endParaRPr lang="en-US" sz="1800"/>
          </a:p>
        </p:txBody>
      </p:sp>
      <p:pic>
        <p:nvPicPr>
          <p:cNvPr id="17416" name="Picture 7" descr="cooltools-1"/>
          <p:cNvPicPr>
            <a:picLocks noChangeAspect="1" noChangeArrowheads="1"/>
          </p:cNvPicPr>
          <p:nvPr/>
        </p:nvPicPr>
        <p:blipFill>
          <a:blip r:embed="rId6" cstate="print"/>
          <a:srcRect/>
          <a:stretch>
            <a:fillRect/>
          </a:stretch>
        </p:blipFill>
        <p:spPr bwMode="invGray">
          <a:xfrm>
            <a:off x="6859588" y="3101975"/>
            <a:ext cx="455612" cy="885825"/>
          </a:xfrm>
          <a:prstGeom prst="rect">
            <a:avLst/>
          </a:prstGeom>
          <a:noFill/>
          <a:ln w="9525">
            <a:noFill/>
            <a:miter lim="800000"/>
            <a:headEnd/>
            <a:tailEnd/>
          </a:ln>
        </p:spPr>
      </p:pic>
      <p:sp>
        <p:nvSpPr>
          <p:cNvPr id="17417" name="Text Box 6"/>
          <p:cNvSpPr txBox="1">
            <a:spLocks noChangeArrowheads="1"/>
          </p:cNvSpPr>
          <p:nvPr/>
        </p:nvSpPr>
        <p:spPr bwMode="auto">
          <a:xfrm>
            <a:off x="133350" y="6380163"/>
            <a:ext cx="2927350" cy="366712"/>
          </a:xfrm>
          <a:prstGeom prst="rect">
            <a:avLst/>
          </a:prstGeom>
          <a:noFill/>
          <a:ln w="12700" algn="ctr">
            <a:noFill/>
            <a:miter lim="800000"/>
            <a:headEnd type="none" w="sm" len="sm"/>
            <a:tailEnd type="none" w="sm" len="sm"/>
          </a:ln>
        </p:spPr>
        <p:txBody>
          <a:bodyPr wrap="none">
            <a:spAutoFit/>
          </a:bodyPr>
          <a:lstStyle/>
          <a:p>
            <a:r>
              <a:rPr lang="en-US" sz="1800">
                <a:solidFill>
                  <a:schemeClr val="bg1"/>
                </a:solidFill>
              </a:rPr>
              <a:t>www.microsoft.com/protect</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434" name="Picture 5" descr="HeadlineBar_green"/>
          <p:cNvPicPr>
            <a:picLocks noChangeAspect="1" noChangeArrowheads="1"/>
          </p:cNvPicPr>
          <p:nvPr/>
        </p:nvPicPr>
        <p:blipFill>
          <a:blip r:embed="rId3" cstate="print"/>
          <a:srcRect/>
          <a:stretch>
            <a:fillRect/>
          </a:stretch>
        </p:blipFill>
        <p:spPr bwMode="auto">
          <a:xfrm>
            <a:off x="0" y="381000"/>
            <a:ext cx="9145588" cy="1123950"/>
          </a:xfrm>
          <a:prstGeom prst="rect">
            <a:avLst/>
          </a:prstGeom>
          <a:noFill/>
          <a:ln w="9525">
            <a:noFill/>
            <a:miter lim="800000"/>
            <a:headEnd/>
            <a:tailEnd/>
          </a:ln>
        </p:spPr>
      </p:pic>
      <p:sp>
        <p:nvSpPr>
          <p:cNvPr id="18435" name="Rectangle 8"/>
          <p:cNvSpPr>
            <a:spLocks noGrp="1" noChangeArrowheads="1"/>
          </p:cNvSpPr>
          <p:nvPr>
            <p:ph type="title"/>
          </p:nvPr>
        </p:nvSpPr>
        <p:spPr>
          <a:xfrm>
            <a:off x="701675" y="696913"/>
            <a:ext cx="6862763" cy="585787"/>
          </a:xfrm>
        </p:spPr>
        <p:txBody>
          <a:bodyPr/>
          <a:lstStyle/>
          <a:p>
            <a:pPr eaLnBrk="1" hangingPunct="1"/>
            <a:r>
              <a:rPr lang="en-US" sz="3600" smtClean="0">
                <a:solidFill>
                  <a:schemeClr val="bg1"/>
                </a:solidFill>
              </a:rPr>
              <a:t>Read Privacy Statements</a:t>
            </a:r>
            <a:endParaRPr lang="en-US" smtClean="0"/>
          </a:p>
        </p:txBody>
      </p:sp>
      <p:sp>
        <p:nvSpPr>
          <p:cNvPr id="18436" name="Rectangle 9"/>
          <p:cNvSpPr>
            <a:spLocks noGrp="1" noChangeArrowheads="1"/>
          </p:cNvSpPr>
          <p:nvPr>
            <p:ph type="body" idx="1"/>
          </p:nvPr>
        </p:nvSpPr>
        <p:spPr>
          <a:xfrm>
            <a:off x="676275" y="2116138"/>
            <a:ext cx="3527425" cy="1878012"/>
          </a:xfrm>
        </p:spPr>
        <p:txBody>
          <a:bodyPr/>
          <a:lstStyle/>
          <a:p>
            <a:pPr marL="0" indent="0" eaLnBrk="1" hangingPunct="1">
              <a:buFont typeface="Wingdings" pitchFamily="2" charset="2"/>
              <a:buNone/>
            </a:pPr>
            <a:r>
              <a:rPr lang="en-US" sz="2600" smtClean="0"/>
              <a:t>Understand what you are getting before you agree to download or share your personal information</a:t>
            </a:r>
            <a:endParaRPr lang="en-US" smtClean="0"/>
          </a:p>
        </p:txBody>
      </p:sp>
      <p:pic>
        <p:nvPicPr>
          <p:cNvPr id="18437" name="Picture 6" descr="online"/>
          <p:cNvPicPr>
            <a:picLocks noChangeAspect="1" noChangeArrowheads="1"/>
          </p:cNvPicPr>
          <p:nvPr/>
        </p:nvPicPr>
        <p:blipFill>
          <a:blip r:embed="rId4" cstate="print"/>
          <a:srcRect/>
          <a:stretch>
            <a:fillRect/>
          </a:stretch>
        </p:blipFill>
        <p:spPr bwMode="auto">
          <a:xfrm>
            <a:off x="4483100" y="1358900"/>
            <a:ext cx="3838575" cy="3557588"/>
          </a:xfrm>
          <a:prstGeom prst="rect">
            <a:avLst/>
          </a:prstGeom>
          <a:noFill/>
          <a:ln w="9525">
            <a:noFill/>
            <a:miter lim="800000"/>
            <a:headEnd/>
            <a:tailEnd/>
          </a:ln>
        </p:spPr>
      </p:pic>
      <p:sp>
        <p:nvSpPr>
          <p:cNvPr id="18438" name="Text Box 6"/>
          <p:cNvSpPr txBox="1">
            <a:spLocks noChangeArrowheads="1"/>
          </p:cNvSpPr>
          <p:nvPr/>
        </p:nvSpPr>
        <p:spPr bwMode="auto">
          <a:xfrm>
            <a:off x="133350" y="6380163"/>
            <a:ext cx="2927350" cy="366712"/>
          </a:xfrm>
          <a:prstGeom prst="rect">
            <a:avLst/>
          </a:prstGeom>
          <a:noFill/>
          <a:ln w="12700" algn="ctr">
            <a:noFill/>
            <a:miter lim="800000"/>
            <a:headEnd type="none" w="sm" len="sm"/>
            <a:tailEnd type="none" w="sm" len="sm"/>
          </a:ln>
        </p:spPr>
        <p:txBody>
          <a:bodyPr wrap="none">
            <a:spAutoFit/>
          </a:bodyPr>
          <a:lstStyle/>
          <a:p>
            <a:r>
              <a:rPr lang="en-US" sz="1800">
                <a:solidFill>
                  <a:schemeClr val="bg1"/>
                </a:solidFill>
              </a:rPr>
              <a:t>www.microsoft.com/protect</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7" descr="HeadlineBar_green"/>
          <p:cNvPicPr>
            <a:picLocks noChangeAspect="1" noChangeArrowheads="1"/>
          </p:cNvPicPr>
          <p:nvPr/>
        </p:nvPicPr>
        <p:blipFill>
          <a:blip r:embed="rId3" cstate="print"/>
          <a:srcRect/>
          <a:stretch>
            <a:fillRect/>
          </a:stretch>
        </p:blipFill>
        <p:spPr bwMode="auto">
          <a:xfrm>
            <a:off x="0" y="381000"/>
            <a:ext cx="9145588" cy="1123950"/>
          </a:xfrm>
          <a:prstGeom prst="rect">
            <a:avLst/>
          </a:prstGeom>
          <a:noFill/>
          <a:ln w="9525">
            <a:noFill/>
            <a:miter lim="800000"/>
            <a:headEnd/>
            <a:tailEnd/>
          </a:ln>
        </p:spPr>
      </p:pic>
      <p:pic>
        <p:nvPicPr>
          <p:cNvPr id="19459" name="Picture 10"/>
          <p:cNvPicPr>
            <a:picLocks noChangeAspect="1" noChangeArrowheads="1"/>
          </p:cNvPicPr>
          <p:nvPr/>
        </p:nvPicPr>
        <p:blipFill>
          <a:blip r:embed="rId4" cstate="print"/>
          <a:srcRect/>
          <a:stretch>
            <a:fillRect/>
          </a:stretch>
        </p:blipFill>
        <p:spPr bwMode="auto">
          <a:xfrm>
            <a:off x="546100" y="3716338"/>
            <a:ext cx="2622550" cy="936625"/>
          </a:xfrm>
          <a:prstGeom prst="rect">
            <a:avLst/>
          </a:prstGeom>
          <a:noFill/>
          <a:ln w="12700" algn="ctr">
            <a:noFill/>
            <a:miter lim="800000"/>
            <a:headEnd type="none" w="sm" len="sm"/>
            <a:tailEnd type="none" w="sm" len="sm"/>
          </a:ln>
        </p:spPr>
      </p:pic>
      <p:sp>
        <p:nvSpPr>
          <p:cNvPr id="19460" name="Rectangle 8"/>
          <p:cNvSpPr>
            <a:spLocks noGrp="1" noChangeArrowheads="1"/>
          </p:cNvSpPr>
          <p:nvPr>
            <p:ph type="title"/>
          </p:nvPr>
        </p:nvSpPr>
        <p:spPr>
          <a:xfrm>
            <a:off x="701675" y="696913"/>
            <a:ext cx="7781925" cy="585787"/>
          </a:xfrm>
        </p:spPr>
        <p:txBody>
          <a:bodyPr/>
          <a:lstStyle/>
          <a:p>
            <a:pPr eaLnBrk="1" hangingPunct="1"/>
            <a:r>
              <a:rPr lang="en-US" sz="3600" smtClean="0">
                <a:solidFill>
                  <a:schemeClr val="bg1"/>
                </a:solidFill>
              </a:rPr>
              <a:t>Use the Red “X” to Close Pop-ups</a:t>
            </a:r>
            <a:endParaRPr lang="en-US" sz="4000" smtClean="0"/>
          </a:p>
        </p:txBody>
      </p:sp>
      <p:sp>
        <p:nvSpPr>
          <p:cNvPr id="19461" name="Rectangle 9"/>
          <p:cNvSpPr>
            <a:spLocks noGrp="1" noChangeArrowheads="1"/>
          </p:cNvSpPr>
          <p:nvPr>
            <p:ph type="body" idx="1"/>
          </p:nvPr>
        </p:nvSpPr>
        <p:spPr>
          <a:xfrm>
            <a:off x="4206875" y="1981200"/>
            <a:ext cx="4213225" cy="3425825"/>
          </a:xfrm>
        </p:spPr>
        <p:txBody>
          <a:bodyPr/>
          <a:lstStyle/>
          <a:p>
            <a:pPr eaLnBrk="1" hangingPunct="1">
              <a:buSzPct val="80000"/>
              <a:buFont typeface="Times" pitchFamily="18" charset="0"/>
              <a:buChar char="•"/>
            </a:pPr>
            <a:r>
              <a:rPr lang="en-US" sz="2600" smtClean="0"/>
              <a:t>Always use the red “X” in the corner of a pop-up screen.</a:t>
            </a:r>
          </a:p>
          <a:p>
            <a:pPr eaLnBrk="1" hangingPunct="1">
              <a:buSzPct val="80000"/>
              <a:buFont typeface="Times" pitchFamily="18" charset="0"/>
              <a:buChar char="•"/>
            </a:pPr>
            <a:r>
              <a:rPr lang="en-US" sz="2600" smtClean="0"/>
              <a:t>Never click “yes,” “accept,” or even “cancel,” because it could be a trick that installs software on your computer.</a:t>
            </a:r>
            <a:endParaRPr lang="en-US" smtClean="0"/>
          </a:p>
        </p:txBody>
      </p:sp>
      <p:pic>
        <p:nvPicPr>
          <p:cNvPr id="19462" name="Picture 6" descr="MSDN arrow illuminated"/>
          <p:cNvPicPr>
            <a:picLocks noChangeAspect="1" noChangeArrowheads="1"/>
          </p:cNvPicPr>
          <p:nvPr/>
        </p:nvPicPr>
        <p:blipFill>
          <a:blip r:embed="rId5" cstate="print"/>
          <a:srcRect/>
          <a:stretch>
            <a:fillRect/>
          </a:stretch>
        </p:blipFill>
        <p:spPr bwMode="auto">
          <a:xfrm>
            <a:off x="3133725" y="2052638"/>
            <a:ext cx="1047750" cy="420687"/>
          </a:xfrm>
          <a:prstGeom prst="rect">
            <a:avLst/>
          </a:prstGeom>
          <a:noFill/>
          <a:ln w="9525">
            <a:noFill/>
            <a:miter lim="800000"/>
            <a:headEnd/>
            <a:tailEnd/>
          </a:ln>
        </p:spPr>
      </p:pic>
      <p:pic>
        <p:nvPicPr>
          <p:cNvPr id="19463" name="Picture 7" descr="message"/>
          <p:cNvPicPr>
            <a:picLocks noChangeAspect="1" noChangeArrowheads="1"/>
          </p:cNvPicPr>
          <p:nvPr/>
        </p:nvPicPr>
        <p:blipFill>
          <a:blip r:embed="rId6" cstate="print"/>
          <a:srcRect/>
          <a:stretch>
            <a:fillRect/>
          </a:stretch>
        </p:blipFill>
        <p:spPr bwMode="auto">
          <a:xfrm>
            <a:off x="590550" y="2557463"/>
            <a:ext cx="2533650" cy="1200150"/>
          </a:xfrm>
          <a:prstGeom prst="rect">
            <a:avLst/>
          </a:prstGeom>
          <a:noFill/>
          <a:ln w="9525">
            <a:noFill/>
            <a:miter lim="800000"/>
            <a:headEnd/>
            <a:tailEnd/>
          </a:ln>
        </p:spPr>
      </p:pic>
      <p:sp>
        <p:nvSpPr>
          <p:cNvPr id="19464" name="Text Box 6"/>
          <p:cNvSpPr txBox="1">
            <a:spLocks noChangeArrowheads="1"/>
          </p:cNvSpPr>
          <p:nvPr/>
        </p:nvSpPr>
        <p:spPr bwMode="auto">
          <a:xfrm>
            <a:off x="133350" y="6380163"/>
            <a:ext cx="2927350" cy="366712"/>
          </a:xfrm>
          <a:prstGeom prst="rect">
            <a:avLst/>
          </a:prstGeom>
          <a:noFill/>
          <a:ln w="12700" algn="ctr">
            <a:noFill/>
            <a:miter lim="800000"/>
            <a:headEnd type="none" w="sm" len="sm"/>
            <a:tailEnd type="none" w="sm" len="sm"/>
          </a:ln>
        </p:spPr>
        <p:txBody>
          <a:bodyPr wrap="none">
            <a:spAutoFit/>
          </a:bodyPr>
          <a:lstStyle/>
          <a:p>
            <a:r>
              <a:rPr lang="en-US" sz="1800">
                <a:solidFill>
                  <a:schemeClr val="bg1"/>
                </a:solidFill>
              </a:rPr>
              <a:t>www.microsoft.com/protect</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23" descr="HeadlineBar_green"/>
          <p:cNvPicPr>
            <a:picLocks noChangeAspect="1" noChangeArrowheads="1"/>
          </p:cNvPicPr>
          <p:nvPr/>
        </p:nvPicPr>
        <p:blipFill>
          <a:blip r:embed="rId3" cstate="print"/>
          <a:srcRect/>
          <a:stretch>
            <a:fillRect/>
          </a:stretch>
        </p:blipFill>
        <p:spPr bwMode="auto">
          <a:xfrm>
            <a:off x="0" y="381000"/>
            <a:ext cx="9145588" cy="1406525"/>
          </a:xfrm>
          <a:prstGeom prst="rect">
            <a:avLst/>
          </a:prstGeom>
          <a:noFill/>
          <a:ln w="9525">
            <a:noFill/>
            <a:miter lim="800000"/>
            <a:headEnd/>
            <a:tailEnd/>
          </a:ln>
        </p:spPr>
      </p:pic>
      <p:sp>
        <p:nvSpPr>
          <p:cNvPr id="20483" name="Rectangle 27"/>
          <p:cNvSpPr>
            <a:spLocks noGrp="1" noChangeArrowheads="1"/>
          </p:cNvSpPr>
          <p:nvPr>
            <p:ph type="title"/>
          </p:nvPr>
        </p:nvSpPr>
        <p:spPr>
          <a:xfrm>
            <a:off x="665163" y="420688"/>
            <a:ext cx="7121525" cy="1298575"/>
          </a:xfrm>
        </p:spPr>
        <p:txBody>
          <a:bodyPr/>
          <a:lstStyle/>
          <a:p>
            <a:pPr eaLnBrk="1" hangingPunct="1"/>
            <a:r>
              <a:rPr lang="en-US" sz="3600" smtClean="0">
                <a:solidFill>
                  <a:schemeClr val="bg1"/>
                </a:solidFill>
              </a:rPr>
              <a:t>Take Steps to Help Protect</a:t>
            </a:r>
            <a:r>
              <a:rPr lang="en-US" smtClean="0">
                <a:solidFill>
                  <a:schemeClr val="bg1"/>
                </a:solidFill>
              </a:rPr>
              <a:t> </a:t>
            </a:r>
            <a:br>
              <a:rPr lang="en-US" smtClean="0">
                <a:solidFill>
                  <a:schemeClr val="bg1"/>
                </a:solidFill>
              </a:rPr>
            </a:br>
            <a:r>
              <a:rPr lang="en-US" b="1" i="1" smtClean="0">
                <a:solidFill>
                  <a:schemeClr val="bg1"/>
                </a:solidFill>
              </a:rPr>
              <a:t>Your Family</a:t>
            </a:r>
            <a:endParaRPr lang="en-US" b="1" i="1" smtClean="0">
              <a:solidFill>
                <a:schemeClr val="accent1"/>
              </a:solidFill>
            </a:endParaRPr>
          </a:p>
        </p:txBody>
      </p:sp>
      <p:sp>
        <p:nvSpPr>
          <p:cNvPr id="20484" name="Rectangle 28"/>
          <p:cNvSpPr>
            <a:spLocks noChangeArrowheads="1"/>
          </p:cNvSpPr>
          <p:nvPr/>
        </p:nvSpPr>
        <p:spPr bwMode="auto">
          <a:xfrm>
            <a:off x="1524000" y="2609850"/>
            <a:ext cx="7324725" cy="449263"/>
          </a:xfrm>
          <a:prstGeom prst="rect">
            <a:avLst/>
          </a:prstGeom>
          <a:noFill/>
          <a:ln w="9525">
            <a:noFill/>
            <a:miter lim="800000"/>
            <a:headEnd/>
            <a:tailEnd/>
          </a:ln>
        </p:spPr>
        <p:txBody>
          <a:bodyPr anchor="ctr">
            <a:spAutoFit/>
          </a:bodyPr>
          <a:lstStyle/>
          <a:p>
            <a:pPr eaLnBrk="1" hangingPunct="1">
              <a:lnSpc>
                <a:spcPct val="90000"/>
              </a:lnSpc>
              <a:spcBef>
                <a:spcPct val="70000"/>
              </a:spcBef>
              <a:buClr>
                <a:schemeClr val="tx2"/>
              </a:buClr>
              <a:buSzPct val="70000"/>
              <a:buFont typeface="Wingdings" pitchFamily="2" charset="2"/>
              <a:buNone/>
            </a:pPr>
            <a:r>
              <a:rPr lang="en-US" sz="2600" b="1"/>
              <a:t>Talk</a:t>
            </a:r>
            <a:r>
              <a:rPr lang="en-US" sz="2600"/>
              <a:t> with your kids about what they do online</a:t>
            </a:r>
            <a:endParaRPr lang="en-US" sz="3200"/>
          </a:p>
        </p:txBody>
      </p:sp>
      <p:sp>
        <p:nvSpPr>
          <p:cNvPr id="20485" name="Rectangle 33"/>
          <p:cNvSpPr>
            <a:spLocks noChangeArrowheads="1"/>
          </p:cNvSpPr>
          <p:nvPr/>
        </p:nvSpPr>
        <p:spPr bwMode="auto">
          <a:xfrm>
            <a:off x="1514475" y="4224338"/>
            <a:ext cx="6445250" cy="449262"/>
          </a:xfrm>
          <a:prstGeom prst="rect">
            <a:avLst/>
          </a:prstGeom>
          <a:noFill/>
          <a:ln w="9525">
            <a:noFill/>
            <a:miter lim="800000"/>
            <a:headEnd/>
            <a:tailEnd/>
          </a:ln>
        </p:spPr>
        <p:txBody>
          <a:bodyPr anchor="ctr">
            <a:spAutoFit/>
          </a:bodyPr>
          <a:lstStyle/>
          <a:p>
            <a:pPr eaLnBrk="1" hangingPunct="1">
              <a:lnSpc>
                <a:spcPct val="90000"/>
              </a:lnSpc>
              <a:spcBef>
                <a:spcPct val="70000"/>
              </a:spcBef>
              <a:buClr>
                <a:schemeClr val="tx2"/>
              </a:buClr>
              <a:buSzPct val="70000"/>
              <a:buFont typeface="Wingdings" pitchFamily="2" charset="2"/>
              <a:buNone/>
            </a:pPr>
            <a:r>
              <a:rPr lang="en-US" sz="2600" b="1"/>
              <a:t>Keep</a:t>
            </a:r>
            <a:r>
              <a:rPr lang="en-US" sz="2600"/>
              <a:t> personal information private</a:t>
            </a:r>
            <a:endParaRPr lang="en-US" sz="3200"/>
          </a:p>
        </p:txBody>
      </p:sp>
      <p:sp>
        <p:nvSpPr>
          <p:cNvPr id="20486" name="Rectangle 34"/>
          <p:cNvSpPr>
            <a:spLocks noChangeArrowheads="1"/>
          </p:cNvSpPr>
          <p:nvPr/>
        </p:nvSpPr>
        <p:spPr bwMode="auto">
          <a:xfrm>
            <a:off x="1514475" y="3414713"/>
            <a:ext cx="6445250" cy="449262"/>
          </a:xfrm>
          <a:prstGeom prst="rect">
            <a:avLst/>
          </a:prstGeom>
          <a:noFill/>
          <a:ln w="9525">
            <a:noFill/>
            <a:miter lim="800000"/>
            <a:headEnd/>
            <a:tailEnd/>
          </a:ln>
        </p:spPr>
        <p:txBody>
          <a:bodyPr anchor="ctr">
            <a:spAutoFit/>
          </a:bodyPr>
          <a:lstStyle/>
          <a:p>
            <a:pPr eaLnBrk="1" hangingPunct="1">
              <a:lnSpc>
                <a:spcPct val="90000"/>
              </a:lnSpc>
              <a:spcBef>
                <a:spcPct val="70000"/>
              </a:spcBef>
              <a:buClr>
                <a:schemeClr val="tx2"/>
              </a:buClr>
              <a:buSzPct val="70000"/>
              <a:buFont typeface="Wingdings" pitchFamily="2" charset="2"/>
              <a:buNone/>
            </a:pPr>
            <a:r>
              <a:rPr lang="en-US" sz="2600" b="1"/>
              <a:t>Set</a:t>
            </a:r>
            <a:r>
              <a:rPr lang="en-US" sz="2600"/>
              <a:t> clear rules for Internet use</a:t>
            </a:r>
          </a:p>
        </p:txBody>
      </p:sp>
      <p:sp>
        <p:nvSpPr>
          <p:cNvPr id="20487" name="Rectangle 35"/>
          <p:cNvSpPr>
            <a:spLocks noChangeArrowheads="1"/>
          </p:cNvSpPr>
          <p:nvPr/>
        </p:nvSpPr>
        <p:spPr bwMode="auto">
          <a:xfrm>
            <a:off x="1501775" y="5046663"/>
            <a:ext cx="6445250" cy="449262"/>
          </a:xfrm>
          <a:prstGeom prst="rect">
            <a:avLst/>
          </a:prstGeom>
          <a:noFill/>
          <a:ln w="9525">
            <a:noFill/>
            <a:miter lim="800000"/>
            <a:headEnd/>
            <a:tailEnd/>
          </a:ln>
        </p:spPr>
        <p:txBody>
          <a:bodyPr anchor="ctr">
            <a:spAutoFit/>
          </a:bodyPr>
          <a:lstStyle/>
          <a:p>
            <a:pPr eaLnBrk="1" hangingPunct="1">
              <a:lnSpc>
                <a:spcPct val="90000"/>
              </a:lnSpc>
              <a:spcBef>
                <a:spcPct val="70000"/>
              </a:spcBef>
              <a:buClr>
                <a:schemeClr val="tx2"/>
              </a:buClr>
              <a:buSzPct val="70000"/>
              <a:buFont typeface="Wingdings" pitchFamily="2" charset="2"/>
              <a:buNone/>
            </a:pPr>
            <a:r>
              <a:rPr lang="en-US" sz="2600" b="1"/>
              <a:t>Use</a:t>
            </a:r>
            <a:r>
              <a:rPr lang="en-US" sz="2600"/>
              <a:t> family safety software</a:t>
            </a:r>
          </a:p>
        </p:txBody>
      </p:sp>
      <p:pic>
        <p:nvPicPr>
          <p:cNvPr id="20488" name="Picture 40" descr="1"/>
          <p:cNvPicPr>
            <a:picLocks noChangeAspect="1" noChangeArrowheads="1"/>
          </p:cNvPicPr>
          <p:nvPr/>
        </p:nvPicPr>
        <p:blipFill>
          <a:blip r:embed="rId4" cstate="print"/>
          <a:srcRect/>
          <a:stretch>
            <a:fillRect/>
          </a:stretch>
        </p:blipFill>
        <p:spPr bwMode="auto">
          <a:xfrm>
            <a:off x="695325" y="2495550"/>
            <a:ext cx="688975" cy="688975"/>
          </a:xfrm>
          <a:prstGeom prst="rect">
            <a:avLst/>
          </a:prstGeom>
          <a:noFill/>
          <a:ln w="9525">
            <a:noFill/>
            <a:miter lim="800000"/>
            <a:headEnd/>
            <a:tailEnd/>
          </a:ln>
        </p:spPr>
      </p:pic>
      <p:pic>
        <p:nvPicPr>
          <p:cNvPr id="20489" name="Picture 41" descr="2"/>
          <p:cNvPicPr>
            <a:picLocks noChangeAspect="1" noChangeArrowheads="1"/>
          </p:cNvPicPr>
          <p:nvPr/>
        </p:nvPicPr>
        <p:blipFill>
          <a:blip r:embed="rId5" cstate="print"/>
          <a:srcRect/>
          <a:stretch>
            <a:fillRect/>
          </a:stretch>
        </p:blipFill>
        <p:spPr bwMode="auto">
          <a:xfrm>
            <a:off x="695325" y="3308350"/>
            <a:ext cx="688975" cy="688975"/>
          </a:xfrm>
          <a:prstGeom prst="rect">
            <a:avLst/>
          </a:prstGeom>
          <a:noFill/>
          <a:ln w="9525">
            <a:noFill/>
            <a:miter lim="800000"/>
            <a:headEnd/>
            <a:tailEnd/>
          </a:ln>
        </p:spPr>
      </p:pic>
      <p:pic>
        <p:nvPicPr>
          <p:cNvPr id="20490" name="Picture 42" descr="3"/>
          <p:cNvPicPr>
            <a:picLocks noChangeAspect="1" noChangeArrowheads="1"/>
          </p:cNvPicPr>
          <p:nvPr/>
        </p:nvPicPr>
        <p:blipFill>
          <a:blip r:embed="rId6" cstate="print"/>
          <a:srcRect/>
          <a:stretch>
            <a:fillRect/>
          </a:stretch>
        </p:blipFill>
        <p:spPr bwMode="auto">
          <a:xfrm>
            <a:off x="695325" y="4121150"/>
            <a:ext cx="688975" cy="688975"/>
          </a:xfrm>
          <a:prstGeom prst="rect">
            <a:avLst/>
          </a:prstGeom>
          <a:noFill/>
          <a:ln w="9525">
            <a:noFill/>
            <a:miter lim="800000"/>
            <a:headEnd/>
            <a:tailEnd/>
          </a:ln>
        </p:spPr>
      </p:pic>
      <p:pic>
        <p:nvPicPr>
          <p:cNvPr id="20491" name="Picture 43" descr="4"/>
          <p:cNvPicPr>
            <a:picLocks noChangeAspect="1" noChangeArrowheads="1"/>
          </p:cNvPicPr>
          <p:nvPr/>
        </p:nvPicPr>
        <p:blipFill>
          <a:blip r:embed="rId7" cstate="print"/>
          <a:srcRect/>
          <a:stretch>
            <a:fillRect/>
          </a:stretch>
        </p:blipFill>
        <p:spPr bwMode="auto">
          <a:xfrm>
            <a:off x="695325" y="4933950"/>
            <a:ext cx="688975" cy="688975"/>
          </a:xfrm>
          <a:prstGeom prst="rect">
            <a:avLst/>
          </a:prstGeom>
          <a:noFill/>
          <a:ln w="9525">
            <a:noFill/>
            <a:miter lim="800000"/>
            <a:headEnd/>
            <a:tailEnd/>
          </a:ln>
        </p:spPr>
      </p:pic>
      <p:sp>
        <p:nvSpPr>
          <p:cNvPr id="20492" name="Text Box 6"/>
          <p:cNvSpPr txBox="1">
            <a:spLocks noChangeArrowheads="1"/>
          </p:cNvSpPr>
          <p:nvPr/>
        </p:nvSpPr>
        <p:spPr bwMode="auto">
          <a:xfrm>
            <a:off x="133350" y="6380163"/>
            <a:ext cx="2927350" cy="366712"/>
          </a:xfrm>
          <a:prstGeom prst="rect">
            <a:avLst/>
          </a:prstGeom>
          <a:noFill/>
          <a:ln w="12700" algn="ctr">
            <a:noFill/>
            <a:miter lim="800000"/>
            <a:headEnd type="none" w="sm" len="sm"/>
            <a:tailEnd type="none" w="sm" len="sm"/>
          </a:ln>
        </p:spPr>
        <p:txBody>
          <a:bodyPr wrap="none">
            <a:spAutoFit/>
          </a:bodyPr>
          <a:lstStyle/>
          <a:p>
            <a:r>
              <a:rPr lang="en-US" sz="1800">
                <a:solidFill>
                  <a:schemeClr val="bg1"/>
                </a:solidFill>
              </a:rPr>
              <a:t>www.microsoft.com/protect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6" descr="HeadlineBar_green"/>
          <p:cNvPicPr>
            <a:picLocks noChangeAspect="1" noChangeArrowheads="1"/>
          </p:cNvPicPr>
          <p:nvPr/>
        </p:nvPicPr>
        <p:blipFill>
          <a:blip r:embed="rId3" cstate="print"/>
          <a:srcRect/>
          <a:stretch>
            <a:fillRect/>
          </a:stretch>
        </p:blipFill>
        <p:spPr bwMode="auto">
          <a:xfrm>
            <a:off x="0" y="381000"/>
            <a:ext cx="9145588" cy="1555750"/>
          </a:xfrm>
          <a:prstGeom prst="rect">
            <a:avLst/>
          </a:prstGeom>
          <a:noFill/>
          <a:ln w="9525">
            <a:noFill/>
            <a:miter lim="800000"/>
            <a:headEnd/>
            <a:tailEnd/>
          </a:ln>
        </p:spPr>
      </p:pic>
      <p:sp>
        <p:nvSpPr>
          <p:cNvPr id="3075" name="Rectangle 31"/>
          <p:cNvSpPr>
            <a:spLocks noGrp="1" noChangeArrowheads="1"/>
          </p:cNvSpPr>
          <p:nvPr>
            <p:ph type="title"/>
          </p:nvPr>
        </p:nvSpPr>
        <p:spPr>
          <a:xfrm>
            <a:off x="736600" y="685800"/>
            <a:ext cx="6918325" cy="1079500"/>
          </a:xfrm>
        </p:spPr>
        <p:txBody>
          <a:bodyPr/>
          <a:lstStyle/>
          <a:p>
            <a:pPr eaLnBrk="1" hangingPunct="1"/>
            <a:r>
              <a:rPr lang="en-US" sz="3600" smtClean="0">
                <a:solidFill>
                  <a:schemeClr val="bg1"/>
                </a:solidFill>
              </a:rPr>
              <a:t>The Internet = A World of Opportunities</a:t>
            </a:r>
            <a:endParaRPr lang="en-US" sz="3600" smtClean="0"/>
          </a:p>
        </p:txBody>
      </p:sp>
      <p:sp>
        <p:nvSpPr>
          <p:cNvPr id="3076" name="Rectangle 11"/>
          <p:cNvSpPr>
            <a:spLocks noGrp="1" noChangeArrowheads="1"/>
          </p:cNvSpPr>
          <p:nvPr>
            <p:ph type="body" sz="half" idx="4294967295"/>
          </p:nvPr>
        </p:nvSpPr>
        <p:spPr>
          <a:xfrm>
            <a:off x="3922713" y="2312988"/>
            <a:ext cx="4914900" cy="3194721"/>
          </a:xfrm>
        </p:spPr>
        <p:txBody>
          <a:bodyPr/>
          <a:lstStyle/>
          <a:p>
            <a:pPr marL="400050" indent="-400050" eaLnBrk="1" hangingPunct="1">
              <a:spcBef>
                <a:spcPct val="70000"/>
              </a:spcBef>
              <a:buFont typeface="Wingdings" pitchFamily="2" charset="2"/>
              <a:buNone/>
            </a:pPr>
            <a:r>
              <a:rPr lang="en-US" sz="2400" b="1" dirty="0" smtClean="0">
                <a:solidFill>
                  <a:schemeClr val="accent1"/>
                </a:solidFill>
              </a:rPr>
              <a:t>Look what’s at your fingertips </a:t>
            </a:r>
          </a:p>
          <a:p>
            <a:pPr marL="400050" indent="-400050" eaLnBrk="1" hangingPunct="1">
              <a:spcBef>
                <a:spcPct val="70000"/>
              </a:spcBef>
              <a:buSzPct val="80000"/>
              <a:buFont typeface="Times" pitchFamily="18" charset="0"/>
              <a:buChar char="•"/>
            </a:pPr>
            <a:r>
              <a:rPr lang="en-US" sz="2400" dirty="0" smtClean="0"/>
              <a:t>A way to communicate with friends, family, colleagues </a:t>
            </a:r>
          </a:p>
          <a:p>
            <a:pPr marL="400050" indent="-400050" eaLnBrk="1" hangingPunct="1">
              <a:spcBef>
                <a:spcPct val="70000"/>
              </a:spcBef>
              <a:buSzPct val="80000"/>
              <a:buFont typeface="Times" pitchFamily="18" charset="0"/>
              <a:buChar char="•"/>
            </a:pPr>
            <a:r>
              <a:rPr lang="en-US" sz="2400" dirty="0" smtClean="0"/>
              <a:t>Access to information and entertainment</a:t>
            </a:r>
          </a:p>
          <a:p>
            <a:pPr marL="400050" indent="-400050" eaLnBrk="1" hangingPunct="1">
              <a:spcBef>
                <a:spcPct val="70000"/>
              </a:spcBef>
              <a:buSzPct val="80000"/>
              <a:buFont typeface="Times" pitchFamily="18" charset="0"/>
              <a:buChar char="•"/>
            </a:pPr>
            <a:r>
              <a:rPr lang="en-US" sz="2400" dirty="0" smtClean="0"/>
              <a:t>A means to learn, meet </a:t>
            </a:r>
            <a:br>
              <a:rPr lang="en-US" sz="2400" dirty="0" smtClean="0"/>
            </a:br>
            <a:r>
              <a:rPr lang="en-US" sz="2400" dirty="0" smtClean="0"/>
              <a:t>people, and explore</a:t>
            </a:r>
          </a:p>
        </p:txBody>
      </p:sp>
      <p:pic>
        <p:nvPicPr>
          <p:cNvPr id="3077" name="Picture 23" descr="collage"/>
          <p:cNvPicPr>
            <a:picLocks noChangeAspect="1" noChangeArrowheads="1"/>
          </p:cNvPicPr>
          <p:nvPr/>
        </p:nvPicPr>
        <p:blipFill>
          <a:blip r:embed="rId4" cstate="print"/>
          <a:srcRect/>
          <a:stretch>
            <a:fillRect/>
          </a:stretch>
        </p:blipFill>
        <p:spPr bwMode="auto">
          <a:xfrm>
            <a:off x="476250" y="1474788"/>
            <a:ext cx="3578225" cy="4276725"/>
          </a:xfrm>
          <a:prstGeom prst="rect">
            <a:avLst/>
          </a:prstGeom>
          <a:noFill/>
          <a:ln w="9525">
            <a:noFill/>
            <a:miter lim="800000"/>
            <a:headEnd/>
            <a:tailEnd/>
          </a:ln>
        </p:spPr>
      </p:pic>
      <p:sp>
        <p:nvSpPr>
          <p:cNvPr id="35870" name="Rectangle 30"/>
          <p:cNvSpPr>
            <a:spLocks noChangeArrowheads="1"/>
          </p:cNvSpPr>
          <p:nvPr/>
        </p:nvSpPr>
        <p:spPr bwMode="hidden">
          <a:xfrm>
            <a:off x="555625" y="5087938"/>
            <a:ext cx="3014663" cy="666750"/>
          </a:xfrm>
          <a:prstGeom prst="rect">
            <a:avLst/>
          </a:prstGeom>
          <a:gradFill rotWithShape="0">
            <a:gsLst>
              <a:gs pos="0">
                <a:schemeClr val="bg1">
                  <a:gamma/>
                  <a:shade val="66275"/>
                  <a:invGamma/>
                  <a:alpha val="0"/>
                </a:schemeClr>
              </a:gs>
              <a:gs pos="100000">
                <a:schemeClr val="bg1"/>
              </a:gs>
            </a:gsLst>
            <a:lin ang="5400000" scaled="1"/>
          </a:gradFill>
          <a:ln w="12700" algn="ctr">
            <a:noFill/>
            <a:miter lim="800000"/>
            <a:headEnd type="none" w="sm" len="sm"/>
            <a:tailEnd type="none" w="sm" len="sm"/>
          </a:ln>
          <a:effectLst/>
        </p:spPr>
        <p:txBody>
          <a:bodyPr wrap="none" anchor="ctr"/>
          <a:lstStyle/>
          <a:p>
            <a:pPr>
              <a:defRPr/>
            </a:pPr>
            <a:endParaRPr lang="en-US" dirty="0">
              <a:latin typeface="Arial" pitchFamily="34" charset="0"/>
            </a:endParaRPr>
          </a:p>
        </p:txBody>
      </p:sp>
      <p:sp>
        <p:nvSpPr>
          <p:cNvPr id="3079" name="Text Box 6"/>
          <p:cNvSpPr txBox="1">
            <a:spLocks noChangeArrowheads="1"/>
          </p:cNvSpPr>
          <p:nvPr/>
        </p:nvSpPr>
        <p:spPr bwMode="auto">
          <a:xfrm>
            <a:off x="133350" y="6380163"/>
            <a:ext cx="2927350" cy="366712"/>
          </a:xfrm>
          <a:prstGeom prst="rect">
            <a:avLst/>
          </a:prstGeom>
          <a:noFill/>
          <a:ln w="12700" algn="ctr">
            <a:noFill/>
            <a:miter lim="800000"/>
            <a:headEnd type="none" w="sm" len="sm"/>
            <a:tailEnd type="none" w="sm" len="sm"/>
          </a:ln>
        </p:spPr>
        <p:txBody>
          <a:bodyPr wrap="none">
            <a:spAutoFit/>
          </a:bodyPr>
          <a:lstStyle/>
          <a:p>
            <a:r>
              <a:rPr lang="en-US" sz="1800">
                <a:solidFill>
                  <a:schemeClr val="bg1"/>
                </a:solidFill>
              </a:rPr>
              <a:t>www.microsoft.com/protect</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6" name="Picture 7" descr="HeadlineBar_green"/>
          <p:cNvPicPr>
            <a:picLocks noChangeAspect="1" noChangeArrowheads="1"/>
          </p:cNvPicPr>
          <p:nvPr/>
        </p:nvPicPr>
        <p:blipFill>
          <a:blip r:embed="rId3" cstate="print"/>
          <a:srcRect/>
          <a:stretch>
            <a:fillRect/>
          </a:stretch>
        </p:blipFill>
        <p:spPr bwMode="auto">
          <a:xfrm>
            <a:off x="0" y="381000"/>
            <a:ext cx="9145588" cy="1406525"/>
          </a:xfrm>
          <a:prstGeom prst="rect">
            <a:avLst/>
          </a:prstGeom>
          <a:noFill/>
          <a:ln w="9525">
            <a:noFill/>
            <a:miter lim="800000"/>
            <a:headEnd/>
            <a:tailEnd/>
          </a:ln>
        </p:spPr>
      </p:pic>
      <p:sp>
        <p:nvSpPr>
          <p:cNvPr id="21507" name="Rectangle 12"/>
          <p:cNvSpPr>
            <a:spLocks noGrp="1" noChangeArrowheads="1"/>
          </p:cNvSpPr>
          <p:nvPr>
            <p:ph type="title"/>
          </p:nvPr>
        </p:nvSpPr>
        <p:spPr>
          <a:xfrm>
            <a:off x="652463" y="568325"/>
            <a:ext cx="7299325" cy="1079500"/>
          </a:xfrm>
        </p:spPr>
        <p:txBody>
          <a:bodyPr/>
          <a:lstStyle/>
          <a:p>
            <a:pPr eaLnBrk="1" hangingPunct="1"/>
            <a:r>
              <a:rPr lang="en-US" sz="3600" smtClean="0">
                <a:solidFill>
                  <a:schemeClr val="bg1"/>
                </a:solidFill>
              </a:rPr>
              <a:t>Talk with Your Kids </a:t>
            </a:r>
            <a:br>
              <a:rPr lang="en-US" sz="3600" smtClean="0">
                <a:solidFill>
                  <a:schemeClr val="bg1"/>
                </a:solidFill>
              </a:rPr>
            </a:br>
            <a:r>
              <a:rPr lang="en-US" sz="3600" smtClean="0">
                <a:solidFill>
                  <a:schemeClr val="bg1"/>
                </a:solidFill>
              </a:rPr>
              <a:t>about Online Risks</a:t>
            </a:r>
            <a:endParaRPr lang="en-US" sz="3800" smtClean="0"/>
          </a:p>
        </p:txBody>
      </p:sp>
      <p:sp>
        <p:nvSpPr>
          <p:cNvPr id="21508" name="Rectangle 13"/>
          <p:cNvSpPr>
            <a:spLocks noGrp="1" noChangeArrowheads="1"/>
          </p:cNvSpPr>
          <p:nvPr>
            <p:ph type="body" idx="1"/>
          </p:nvPr>
        </p:nvSpPr>
        <p:spPr>
          <a:xfrm>
            <a:off x="563563" y="2020888"/>
            <a:ext cx="4467225" cy="3403600"/>
          </a:xfrm>
        </p:spPr>
        <p:txBody>
          <a:bodyPr/>
          <a:lstStyle/>
          <a:p>
            <a:pPr marL="400050" indent="-400050" eaLnBrk="1" hangingPunct="1">
              <a:buSzPct val="80000"/>
              <a:buFont typeface="Times" pitchFamily="18" charset="0"/>
              <a:buChar char="•"/>
            </a:pPr>
            <a:r>
              <a:rPr lang="en-US" sz="2200" smtClean="0"/>
              <a:t>Talk frankly with your kids about Internet risks, including</a:t>
            </a:r>
            <a:endParaRPr lang="en-US" sz="2400" smtClean="0"/>
          </a:p>
          <a:p>
            <a:pPr marL="733425" lvl="1" indent="-331788" eaLnBrk="1" hangingPunct="1">
              <a:buSzPct val="80000"/>
              <a:buFont typeface="Times" pitchFamily="18" charset="0"/>
              <a:buChar char="•"/>
            </a:pPr>
            <a:r>
              <a:rPr lang="en-US" sz="2000" smtClean="0"/>
              <a:t>Online criminals</a:t>
            </a:r>
          </a:p>
          <a:p>
            <a:pPr marL="733425" lvl="1" indent="-331788" eaLnBrk="1" hangingPunct="1">
              <a:buSzPct val="80000"/>
              <a:buFont typeface="Times" pitchFamily="18" charset="0"/>
              <a:buChar char="•"/>
            </a:pPr>
            <a:r>
              <a:rPr lang="en-US" sz="2000" smtClean="0"/>
              <a:t>Inappropriate content</a:t>
            </a:r>
          </a:p>
          <a:p>
            <a:pPr marL="733425" lvl="1" indent="-331788" eaLnBrk="1" hangingPunct="1">
              <a:buSzPct val="80000"/>
              <a:buFont typeface="Times" pitchFamily="18" charset="0"/>
              <a:buChar char="•"/>
            </a:pPr>
            <a:r>
              <a:rPr lang="en-US" sz="2000" smtClean="0"/>
              <a:t>Invasion of privacy </a:t>
            </a:r>
          </a:p>
          <a:p>
            <a:pPr marL="400050" indent="-400050" eaLnBrk="1" hangingPunct="1">
              <a:buSzPct val="80000"/>
              <a:buFont typeface="Times" pitchFamily="18" charset="0"/>
              <a:buChar char="•"/>
            </a:pPr>
            <a:r>
              <a:rPr lang="en-US" sz="2200" smtClean="0"/>
              <a:t>Empower them by teaching them how their own </a:t>
            </a:r>
            <a:br>
              <a:rPr lang="en-US" sz="2200" smtClean="0"/>
            </a:br>
            <a:r>
              <a:rPr lang="en-US" sz="2200" smtClean="0"/>
              <a:t>behavior can reduce those risks and help to keep them safe when they are online</a:t>
            </a:r>
            <a:endParaRPr lang="en-US" sz="2400" smtClean="0"/>
          </a:p>
        </p:txBody>
      </p:sp>
      <p:sp>
        <p:nvSpPr>
          <p:cNvPr id="21509" name="Rectangle 15"/>
          <p:cNvSpPr>
            <a:spLocks noGrp="1" noChangeArrowheads="1"/>
          </p:cNvSpPr>
          <p:nvPr>
            <p:ph type="body" idx="1"/>
          </p:nvPr>
        </p:nvSpPr>
        <p:spPr bwMode="gray">
          <a:xfrm>
            <a:off x="5133975" y="4752975"/>
            <a:ext cx="3810000" cy="1155700"/>
          </a:xfrm>
          <a:solidFill>
            <a:srgbClr val="F8F8F8"/>
          </a:solidFill>
          <a:ln w="6350">
            <a:solidFill>
              <a:srgbClr val="DDDDDD"/>
            </a:solidFill>
          </a:ln>
        </p:spPr>
        <p:txBody>
          <a:bodyPr/>
          <a:lstStyle/>
          <a:p>
            <a:pPr marL="228600" indent="-228600" eaLnBrk="1" hangingPunct="1">
              <a:spcBef>
                <a:spcPct val="20000"/>
              </a:spcBef>
              <a:buFont typeface="Wingdings" pitchFamily="2" charset="2"/>
              <a:buNone/>
            </a:pPr>
            <a:r>
              <a:rPr lang="en-US" sz="1800" smtClean="0"/>
              <a:t>Helpful online resources</a:t>
            </a:r>
          </a:p>
          <a:p>
            <a:pPr marL="228600" indent="-228600" eaLnBrk="1" hangingPunct="1">
              <a:spcBef>
                <a:spcPct val="20000"/>
              </a:spcBef>
            </a:pPr>
            <a:r>
              <a:rPr lang="en-US" sz="1600" smtClean="0"/>
              <a:t>www.staysafe.org</a:t>
            </a:r>
          </a:p>
          <a:p>
            <a:pPr marL="228600" indent="-228600" eaLnBrk="1" hangingPunct="1">
              <a:spcBef>
                <a:spcPct val="20000"/>
              </a:spcBef>
            </a:pPr>
            <a:r>
              <a:rPr lang="en-US" sz="1600" smtClean="0"/>
              <a:t>www.getnetwise.org</a:t>
            </a:r>
          </a:p>
          <a:p>
            <a:pPr marL="228600" indent="-228600" eaLnBrk="1" hangingPunct="1">
              <a:spcBef>
                <a:spcPct val="20000"/>
              </a:spcBef>
            </a:pPr>
            <a:r>
              <a:rPr lang="en-US" sz="1600" smtClean="0"/>
              <a:t>www.microsoft.com/protect</a:t>
            </a:r>
          </a:p>
        </p:txBody>
      </p:sp>
      <p:pic>
        <p:nvPicPr>
          <p:cNvPr id="21510" name="Picture 43" descr="clear shadow line"/>
          <p:cNvPicPr>
            <a:picLocks noChangeAspect="1" noChangeArrowheads="1"/>
          </p:cNvPicPr>
          <p:nvPr/>
        </p:nvPicPr>
        <p:blipFill>
          <a:blip r:embed="rId4" cstate="print">
            <a:lum bright="42000"/>
          </a:blip>
          <a:srcRect/>
          <a:stretch>
            <a:fillRect/>
          </a:stretch>
        </p:blipFill>
        <p:spPr bwMode="hidden">
          <a:xfrm>
            <a:off x="5086350" y="5910263"/>
            <a:ext cx="3952875" cy="100012"/>
          </a:xfrm>
          <a:prstGeom prst="rect">
            <a:avLst/>
          </a:prstGeom>
          <a:noFill/>
          <a:ln w="9525">
            <a:noFill/>
            <a:miter lim="800000"/>
            <a:headEnd/>
            <a:tailEnd/>
          </a:ln>
        </p:spPr>
      </p:pic>
      <p:pic>
        <p:nvPicPr>
          <p:cNvPr id="21511" name="Picture 8" descr="Parental_HiRes_lo"/>
          <p:cNvPicPr>
            <a:picLocks noChangeAspect="1" noChangeArrowheads="1"/>
          </p:cNvPicPr>
          <p:nvPr/>
        </p:nvPicPr>
        <p:blipFill>
          <a:blip r:embed="rId5" cstate="print"/>
          <a:srcRect/>
          <a:stretch>
            <a:fillRect/>
          </a:stretch>
        </p:blipFill>
        <p:spPr bwMode="auto">
          <a:xfrm>
            <a:off x="5153025" y="1077913"/>
            <a:ext cx="3530600" cy="3573462"/>
          </a:xfrm>
          <a:prstGeom prst="rect">
            <a:avLst/>
          </a:prstGeom>
          <a:noFill/>
          <a:ln w="9525">
            <a:noFill/>
            <a:miter lim="800000"/>
            <a:headEnd/>
            <a:tailEnd/>
          </a:ln>
        </p:spPr>
      </p:pic>
      <p:sp>
        <p:nvSpPr>
          <p:cNvPr id="21512" name="Text Box 6"/>
          <p:cNvSpPr txBox="1">
            <a:spLocks noChangeArrowheads="1"/>
          </p:cNvSpPr>
          <p:nvPr/>
        </p:nvSpPr>
        <p:spPr bwMode="auto">
          <a:xfrm>
            <a:off x="133350" y="6380163"/>
            <a:ext cx="2927350" cy="366712"/>
          </a:xfrm>
          <a:prstGeom prst="rect">
            <a:avLst/>
          </a:prstGeom>
          <a:noFill/>
          <a:ln w="12700" algn="ctr">
            <a:noFill/>
            <a:miter lim="800000"/>
            <a:headEnd type="none" w="sm" len="sm"/>
            <a:tailEnd type="none" w="sm" len="sm"/>
          </a:ln>
        </p:spPr>
        <p:txBody>
          <a:bodyPr wrap="none">
            <a:spAutoFit/>
          </a:bodyPr>
          <a:lstStyle/>
          <a:p>
            <a:r>
              <a:rPr lang="en-US" sz="1800">
                <a:solidFill>
                  <a:schemeClr val="bg1"/>
                </a:solidFill>
              </a:rPr>
              <a:t>www.microsoft.com/protect</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5" descr="HeadlineBar_green"/>
          <p:cNvPicPr>
            <a:picLocks noChangeAspect="1" noChangeArrowheads="1"/>
          </p:cNvPicPr>
          <p:nvPr/>
        </p:nvPicPr>
        <p:blipFill>
          <a:blip r:embed="rId3" cstate="print"/>
          <a:srcRect/>
          <a:stretch>
            <a:fillRect/>
          </a:stretch>
        </p:blipFill>
        <p:spPr bwMode="auto">
          <a:xfrm>
            <a:off x="0" y="381000"/>
            <a:ext cx="9145588" cy="1406525"/>
          </a:xfrm>
          <a:prstGeom prst="rect">
            <a:avLst/>
          </a:prstGeom>
          <a:noFill/>
          <a:ln w="9525">
            <a:noFill/>
            <a:miter lim="800000"/>
            <a:headEnd/>
            <a:tailEnd/>
          </a:ln>
        </p:spPr>
      </p:pic>
      <p:sp>
        <p:nvSpPr>
          <p:cNvPr id="22531" name="Rectangle 10"/>
          <p:cNvSpPr>
            <a:spLocks noGrp="1" noChangeArrowheads="1"/>
          </p:cNvSpPr>
          <p:nvPr>
            <p:ph type="title"/>
          </p:nvPr>
        </p:nvSpPr>
        <p:spPr>
          <a:xfrm>
            <a:off x="733425" y="579438"/>
            <a:ext cx="7135813" cy="1079500"/>
          </a:xfrm>
        </p:spPr>
        <p:txBody>
          <a:bodyPr/>
          <a:lstStyle/>
          <a:p>
            <a:pPr eaLnBrk="1" hangingPunct="1"/>
            <a:r>
              <a:rPr lang="en-US" sz="3600" smtClean="0">
                <a:solidFill>
                  <a:schemeClr val="bg1"/>
                </a:solidFill>
              </a:rPr>
              <a:t>Pay Attention to What </a:t>
            </a:r>
            <a:br>
              <a:rPr lang="en-US" sz="3600" smtClean="0">
                <a:solidFill>
                  <a:schemeClr val="bg1"/>
                </a:solidFill>
              </a:rPr>
            </a:br>
            <a:r>
              <a:rPr lang="en-US" sz="3600" smtClean="0">
                <a:solidFill>
                  <a:schemeClr val="bg1"/>
                </a:solidFill>
              </a:rPr>
              <a:t>Your Kids Do Online</a:t>
            </a:r>
            <a:endParaRPr lang="en-US" smtClean="0"/>
          </a:p>
        </p:txBody>
      </p:sp>
      <p:sp>
        <p:nvSpPr>
          <p:cNvPr id="22532" name="Rectangle 11"/>
          <p:cNvSpPr>
            <a:spLocks noGrp="1" noChangeArrowheads="1"/>
          </p:cNvSpPr>
          <p:nvPr>
            <p:ph type="body" idx="1"/>
          </p:nvPr>
        </p:nvSpPr>
        <p:spPr>
          <a:xfrm>
            <a:off x="660400" y="2000250"/>
            <a:ext cx="4152900" cy="3816350"/>
          </a:xfrm>
        </p:spPr>
        <p:txBody>
          <a:bodyPr/>
          <a:lstStyle/>
          <a:p>
            <a:pPr eaLnBrk="1" hangingPunct="1">
              <a:buSzPct val="80000"/>
              <a:buFont typeface="Times" pitchFamily="18" charset="0"/>
              <a:buChar char="•"/>
            </a:pPr>
            <a:r>
              <a:rPr lang="en-US" sz="2400" smtClean="0"/>
              <a:t>Keep the computer in a central area</a:t>
            </a:r>
          </a:p>
          <a:p>
            <a:pPr eaLnBrk="1" hangingPunct="1">
              <a:buSzPct val="80000"/>
              <a:buFont typeface="Times" pitchFamily="18" charset="0"/>
              <a:buChar char="•"/>
            </a:pPr>
            <a:r>
              <a:rPr lang="en-US" sz="2400" smtClean="0"/>
              <a:t>Get to know how your kids use the Internet</a:t>
            </a:r>
          </a:p>
          <a:p>
            <a:pPr eaLnBrk="1" hangingPunct="1">
              <a:buSzPct val="80000"/>
              <a:buFont typeface="Times" pitchFamily="18" charset="0"/>
              <a:buChar char="•"/>
            </a:pPr>
            <a:r>
              <a:rPr lang="en-US" sz="2400" smtClean="0"/>
              <a:t>Let your kids be the teacher</a:t>
            </a:r>
          </a:p>
          <a:p>
            <a:pPr eaLnBrk="1" hangingPunct="1">
              <a:buSzPct val="80000"/>
              <a:buFont typeface="Times" pitchFamily="18" charset="0"/>
              <a:buChar char="•"/>
            </a:pPr>
            <a:r>
              <a:rPr lang="en-US" sz="2400" smtClean="0"/>
              <a:t>Teach kids to trust </a:t>
            </a:r>
            <a:br>
              <a:rPr lang="en-US" sz="2400" smtClean="0"/>
            </a:br>
            <a:r>
              <a:rPr lang="en-US" sz="2400" smtClean="0"/>
              <a:t>their instincts </a:t>
            </a:r>
          </a:p>
          <a:p>
            <a:pPr eaLnBrk="1" hangingPunct="1">
              <a:buSzPct val="80000"/>
              <a:buFont typeface="Times" pitchFamily="18" charset="0"/>
              <a:buChar char="•"/>
            </a:pPr>
            <a:r>
              <a:rPr lang="en-US" sz="2400" smtClean="0"/>
              <a:t>Encourage them to report any problems</a:t>
            </a:r>
          </a:p>
        </p:txBody>
      </p:sp>
      <p:pic>
        <p:nvPicPr>
          <p:cNvPr id="22533" name="Picture 6" descr="Kid_Monitor"/>
          <p:cNvPicPr>
            <a:picLocks noChangeAspect="1" noChangeArrowheads="1"/>
          </p:cNvPicPr>
          <p:nvPr/>
        </p:nvPicPr>
        <p:blipFill>
          <a:blip r:embed="rId4" cstate="print"/>
          <a:srcRect/>
          <a:stretch>
            <a:fillRect/>
          </a:stretch>
        </p:blipFill>
        <p:spPr bwMode="auto">
          <a:xfrm>
            <a:off x="5135563" y="2095500"/>
            <a:ext cx="2936875" cy="3784600"/>
          </a:xfrm>
          <a:prstGeom prst="rect">
            <a:avLst/>
          </a:prstGeom>
          <a:noFill/>
          <a:ln w="9525">
            <a:noFill/>
            <a:miter lim="800000"/>
            <a:headEnd/>
            <a:tailEnd/>
          </a:ln>
        </p:spPr>
      </p:pic>
      <p:sp>
        <p:nvSpPr>
          <p:cNvPr id="22534" name="Text Box 6"/>
          <p:cNvSpPr txBox="1">
            <a:spLocks noChangeArrowheads="1"/>
          </p:cNvSpPr>
          <p:nvPr/>
        </p:nvSpPr>
        <p:spPr bwMode="auto">
          <a:xfrm>
            <a:off x="133350" y="6380163"/>
            <a:ext cx="2927350" cy="366712"/>
          </a:xfrm>
          <a:prstGeom prst="rect">
            <a:avLst/>
          </a:prstGeom>
          <a:noFill/>
          <a:ln w="12700" algn="ctr">
            <a:noFill/>
            <a:miter lim="800000"/>
            <a:headEnd type="none" w="sm" len="sm"/>
            <a:tailEnd type="none" w="sm" len="sm"/>
          </a:ln>
        </p:spPr>
        <p:txBody>
          <a:bodyPr wrap="none">
            <a:spAutoFit/>
          </a:bodyPr>
          <a:lstStyle/>
          <a:p>
            <a:r>
              <a:rPr lang="en-US" sz="1800">
                <a:solidFill>
                  <a:schemeClr val="bg1"/>
                </a:solidFill>
              </a:rPr>
              <a:t>www.microsoft.com/protect</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5" descr="HeadlineBar_green"/>
          <p:cNvPicPr>
            <a:picLocks noChangeAspect="1" noChangeArrowheads="1"/>
          </p:cNvPicPr>
          <p:nvPr/>
        </p:nvPicPr>
        <p:blipFill>
          <a:blip r:embed="rId3" cstate="print"/>
          <a:srcRect/>
          <a:stretch>
            <a:fillRect/>
          </a:stretch>
        </p:blipFill>
        <p:spPr bwMode="auto">
          <a:xfrm>
            <a:off x="0" y="381000"/>
            <a:ext cx="9145588" cy="1123950"/>
          </a:xfrm>
          <a:prstGeom prst="rect">
            <a:avLst/>
          </a:prstGeom>
          <a:noFill/>
          <a:ln w="9525">
            <a:noFill/>
            <a:miter lim="800000"/>
            <a:headEnd/>
            <a:tailEnd/>
          </a:ln>
        </p:spPr>
      </p:pic>
      <p:sp>
        <p:nvSpPr>
          <p:cNvPr id="23555" name="Rectangle 9"/>
          <p:cNvSpPr>
            <a:spLocks noGrp="1" noChangeArrowheads="1"/>
          </p:cNvSpPr>
          <p:nvPr>
            <p:ph type="title"/>
          </p:nvPr>
        </p:nvSpPr>
        <p:spPr>
          <a:xfrm>
            <a:off x="685800" y="692150"/>
            <a:ext cx="8123238" cy="585788"/>
          </a:xfrm>
        </p:spPr>
        <p:txBody>
          <a:bodyPr/>
          <a:lstStyle/>
          <a:p>
            <a:pPr eaLnBrk="1" hangingPunct="1"/>
            <a:r>
              <a:rPr lang="en-US" sz="3600" smtClean="0">
                <a:solidFill>
                  <a:schemeClr val="bg1"/>
                </a:solidFill>
              </a:rPr>
              <a:t>Keep Personal Information Private</a:t>
            </a:r>
            <a:endParaRPr lang="en-US" smtClean="0"/>
          </a:p>
        </p:txBody>
      </p:sp>
      <p:sp>
        <p:nvSpPr>
          <p:cNvPr id="23556" name="Rectangle 10"/>
          <p:cNvSpPr>
            <a:spLocks noGrp="1" noChangeArrowheads="1"/>
          </p:cNvSpPr>
          <p:nvPr>
            <p:ph type="body" idx="1"/>
          </p:nvPr>
        </p:nvSpPr>
        <p:spPr>
          <a:xfrm>
            <a:off x="641350" y="1847850"/>
            <a:ext cx="4576763" cy="3925888"/>
          </a:xfrm>
        </p:spPr>
        <p:txBody>
          <a:bodyPr/>
          <a:lstStyle/>
          <a:p>
            <a:pPr eaLnBrk="1" hangingPunct="1">
              <a:spcBef>
                <a:spcPct val="50000"/>
              </a:spcBef>
              <a:buSzPct val="80000"/>
              <a:buFont typeface="Times" pitchFamily="18" charset="0"/>
              <a:buChar char="•"/>
            </a:pPr>
            <a:r>
              <a:rPr lang="en-US" sz="2400" smtClean="0"/>
              <a:t>Teach children to check with you before sharing personal information online</a:t>
            </a:r>
          </a:p>
          <a:p>
            <a:pPr eaLnBrk="1" hangingPunct="1">
              <a:spcBef>
                <a:spcPct val="50000"/>
              </a:spcBef>
              <a:buSzPct val="80000"/>
              <a:buFont typeface="Times" pitchFamily="18" charset="0"/>
              <a:buChar char="•"/>
            </a:pPr>
            <a:r>
              <a:rPr lang="en-US" sz="2400" smtClean="0"/>
              <a:t>Monitor your children’s online activities</a:t>
            </a:r>
          </a:p>
          <a:p>
            <a:pPr eaLnBrk="1" hangingPunct="1">
              <a:spcBef>
                <a:spcPct val="50000"/>
              </a:spcBef>
              <a:buSzPct val="80000"/>
              <a:buFont typeface="Times" pitchFamily="18" charset="0"/>
              <a:buChar char="•"/>
            </a:pPr>
            <a:r>
              <a:rPr lang="en-US" sz="2400" smtClean="0"/>
              <a:t>Teach your children to report suspicious activity</a:t>
            </a:r>
          </a:p>
          <a:p>
            <a:pPr eaLnBrk="1" hangingPunct="1">
              <a:spcBef>
                <a:spcPct val="50000"/>
              </a:spcBef>
              <a:buSzPct val="80000"/>
              <a:buFont typeface="Times" pitchFamily="18" charset="0"/>
              <a:buChar char="•"/>
            </a:pPr>
            <a:r>
              <a:rPr lang="en-US" sz="2400" smtClean="0"/>
              <a:t>Help children choose </a:t>
            </a:r>
            <a:br>
              <a:rPr lang="en-US" sz="2400" smtClean="0"/>
            </a:br>
            <a:r>
              <a:rPr lang="en-US" sz="2400" smtClean="0"/>
              <a:t>appropriate screen names </a:t>
            </a:r>
            <a:br>
              <a:rPr lang="en-US" sz="2400" smtClean="0"/>
            </a:br>
            <a:r>
              <a:rPr lang="en-US" sz="2400" smtClean="0"/>
              <a:t>and e-mail addresses</a:t>
            </a:r>
          </a:p>
        </p:txBody>
      </p:sp>
      <p:pic>
        <p:nvPicPr>
          <p:cNvPr id="23557" name="Picture 20"/>
          <p:cNvPicPr>
            <a:picLocks noChangeAspect="1" noChangeArrowheads="1"/>
          </p:cNvPicPr>
          <p:nvPr/>
        </p:nvPicPr>
        <p:blipFill>
          <a:blip r:embed="rId4" cstate="print"/>
          <a:srcRect/>
          <a:stretch>
            <a:fillRect/>
          </a:stretch>
        </p:blipFill>
        <p:spPr bwMode="auto">
          <a:xfrm>
            <a:off x="5729288" y="2014538"/>
            <a:ext cx="2584450" cy="3889375"/>
          </a:xfrm>
          <a:prstGeom prst="rect">
            <a:avLst/>
          </a:prstGeom>
          <a:noFill/>
          <a:ln w="12700" algn="ctr">
            <a:noFill/>
            <a:miter lim="800000"/>
            <a:headEnd type="none" w="sm" len="sm"/>
            <a:tailEnd type="none" w="sm" len="sm"/>
          </a:ln>
        </p:spPr>
      </p:pic>
      <p:sp>
        <p:nvSpPr>
          <p:cNvPr id="23558" name="Text Box 6"/>
          <p:cNvSpPr txBox="1">
            <a:spLocks noChangeArrowheads="1"/>
          </p:cNvSpPr>
          <p:nvPr/>
        </p:nvSpPr>
        <p:spPr bwMode="auto">
          <a:xfrm>
            <a:off x="133350" y="6380163"/>
            <a:ext cx="2927350" cy="366712"/>
          </a:xfrm>
          <a:prstGeom prst="rect">
            <a:avLst/>
          </a:prstGeom>
          <a:noFill/>
          <a:ln w="12700" algn="ctr">
            <a:noFill/>
            <a:miter lim="800000"/>
            <a:headEnd type="none" w="sm" len="sm"/>
            <a:tailEnd type="none" w="sm" len="sm"/>
          </a:ln>
        </p:spPr>
        <p:txBody>
          <a:bodyPr wrap="none">
            <a:spAutoFit/>
          </a:bodyPr>
          <a:lstStyle/>
          <a:p>
            <a:r>
              <a:rPr lang="en-US" sz="1800">
                <a:solidFill>
                  <a:schemeClr val="bg1"/>
                </a:solidFill>
              </a:rPr>
              <a:t>www.microsoft.com/protect</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6" descr="NO_attach"/>
          <p:cNvPicPr>
            <a:picLocks noChangeAspect="1" noChangeArrowheads="1"/>
          </p:cNvPicPr>
          <p:nvPr/>
        </p:nvPicPr>
        <p:blipFill>
          <a:blip r:embed="rId3" cstate="print"/>
          <a:srcRect/>
          <a:stretch>
            <a:fillRect/>
          </a:stretch>
        </p:blipFill>
        <p:spPr bwMode="auto">
          <a:xfrm>
            <a:off x="4216400" y="1438275"/>
            <a:ext cx="4927600" cy="5130800"/>
          </a:xfrm>
          <a:prstGeom prst="rect">
            <a:avLst/>
          </a:prstGeom>
          <a:noFill/>
          <a:ln w="9525">
            <a:noFill/>
            <a:miter lim="800000"/>
            <a:headEnd/>
            <a:tailEnd/>
          </a:ln>
        </p:spPr>
      </p:pic>
      <p:pic>
        <p:nvPicPr>
          <p:cNvPr id="24579" name="Picture 5" descr="HeadlineBar_green"/>
          <p:cNvPicPr>
            <a:picLocks noChangeAspect="1" noChangeArrowheads="1"/>
          </p:cNvPicPr>
          <p:nvPr/>
        </p:nvPicPr>
        <p:blipFill>
          <a:blip r:embed="rId4" cstate="print"/>
          <a:srcRect/>
          <a:stretch>
            <a:fillRect/>
          </a:stretch>
        </p:blipFill>
        <p:spPr bwMode="auto">
          <a:xfrm>
            <a:off x="0" y="381000"/>
            <a:ext cx="9145588" cy="1123950"/>
          </a:xfrm>
          <a:prstGeom prst="rect">
            <a:avLst/>
          </a:prstGeom>
          <a:noFill/>
          <a:ln w="9525">
            <a:noFill/>
            <a:miter lim="800000"/>
            <a:headEnd/>
            <a:tailEnd/>
          </a:ln>
        </p:spPr>
      </p:pic>
      <p:sp>
        <p:nvSpPr>
          <p:cNvPr id="24580" name="Rectangle 10"/>
          <p:cNvSpPr>
            <a:spLocks noGrp="1" noChangeArrowheads="1"/>
          </p:cNvSpPr>
          <p:nvPr>
            <p:ph type="title"/>
          </p:nvPr>
        </p:nvSpPr>
        <p:spPr>
          <a:xfrm>
            <a:off x="722313" y="696913"/>
            <a:ext cx="7451725" cy="585787"/>
          </a:xfrm>
        </p:spPr>
        <p:txBody>
          <a:bodyPr/>
          <a:lstStyle/>
          <a:p>
            <a:pPr eaLnBrk="1" hangingPunct="1"/>
            <a:r>
              <a:rPr lang="en-US" sz="3600" smtClean="0">
                <a:solidFill>
                  <a:schemeClr val="bg1"/>
                </a:solidFill>
              </a:rPr>
              <a:t>Set Clear Rules for Internet Use</a:t>
            </a:r>
            <a:endParaRPr lang="en-US" smtClean="0"/>
          </a:p>
        </p:txBody>
      </p:sp>
      <p:sp>
        <p:nvSpPr>
          <p:cNvPr id="24581" name="Rectangle 11"/>
          <p:cNvSpPr>
            <a:spLocks noGrp="1" noChangeArrowheads="1"/>
          </p:cNvSpPr>
          <p:nvPr>
            <p:ph type="body" idx="1"/>
          </p:nvPr>
        </p:nvSpPr>
        <p:spPr>
          <a:xfrm>
            <a:off x="430213" y="1860550"/>
            <a:ext cx="4433887" cy="3925888"/>
          </a:xfrm>
        </p:spPr>
        <p:txBody>
          <a:bodyPr/>
          <a:lstStyle/>
          <a:p>
            <a:pPr eaLnBrk="1" hangingPunct="1">
              <a:buSzPct val="80000"/>
              <a:buFont typeface="Times" pitchFamily="18" charset="0"/>
              <a:buChar char="•"/>
            </a:pPr>
            <a:r>
              <a:rPr lang="en-US" sz="2400" smtClean="0"/>
              <a:t>Do not share files or     open attachments </a:t>
            </a:r>
          </a:p>
          <a:p>
            <a:pPr eaLnBrk="1" hangingPunct="1">
              <a:buSzPct val="80000"/>
              <a:buFont typeface="Times" pitchFamily="18" charset="0"/>
              <a:buChar char="•"/>
            </a:pPr>
            <a:r>
              <a:rPr lang="en-US" sz="2400" smtClean="0"/>
              <a:t>Do not click links in e-mail</a:t>
            </a:r>
          </a:p>
          <a:p>
            <a:pPr eaLnBrk="1" hangingPunct="1">
              <a:buSzPct val="80000"/>
              <a:buFont typeface="Times" pitchFamily="18" charset="0"/>
              <a:buChar char="•"/>
            </a:pPr>
            <a:r>
              <a:rPr lang="en-US" sz="2400" smtClean="0"/>
              <a:t>Treat others the way </a:t>
            </a:r>
            <a:br>
              <a:rPr lang="en-US" sz="2400" smtClean="0"/>
            </a:br>
            <a:r>
              <a:rPr lang="en-US" sz="2400" smtClean="0"/>
              <a:t>you want to be treated </a:t>
            </a:r>
          </a:p>
          <a:p>
            <a:pPr eaLnBrk="1" hangingPunct="1">
              <a:buSzPct val="80000"/>
              <a:buFont typeface="Times" pitchFamily="18" charset="0"/>
              <a:buChar char="•"/>
            </a:pPr>
            <a:r>
              <a:rPr lang="en-US" sz="2400" smtClean="0"/>
              <a:t>Stand up for yourself</a:t>
            </a:r>
          </a:p>
          <a:p>
            <a:pPr eaLnBrk="1" hangingPunct="1">
              <a:buSzPct val="80000"/>
              <a:buFont typeface="Times" pitchFamily="18" charset="0"/>
              <a:buChar char="•"/>
            </a:pPr>
            <a:r>
              <a:rPr lang="en-US" sz="2400" smtClean="0"/>
              <a:t>Respect other          people’s property </a:t>
            </a:r>
          </a:p>
          <a:p>
            <a:pPr eaLnBrk="1" hangingPunct="1">
              <a:buSzPct val="80000"/>
              <a:buFont typeface="Times" pitchFamily="18" charset="0"/>
              <a:buChar char="•"/>
            </a:pPr>
            <a:r>
              <a:rPr lang="en-US" sz="2400" smtClean="0"/>
              <a:t>Never go alone to meet an Internet “friend” in person</a:t>
            </a:r>
          </a:p>
        </p:txBody>
      </p:sp>
      <p:sp>
        <p:nvSpPr>
          <p:cNvPr id="24582" name="Text Box 6"/>
          <p:cNvSpPr txBox="1">
            <a:spLocks noChangeArrowheads="1"/>
          </p:cNvSpPr>
          <p:nvPr/>
        </p:nvSpPr>
        <p:spPr bwMode="auto">
          <a:xfrm>
            <a:off x="133350" y="6380163"/>
            <a:ext cx="2927350" cy="366712"/>
          </a:xfrm>
          <a:prstGeom prst="rect">
            <a:avLst/>
          </a:prstGeom>
          <a:noFill/>
          <a:ln w="12700" algn="ctr">
            <a:noFill/>
            <a:miter lim="800000"/>
            <a:headEnd type="none" w="sm" len="sm"/>
            <a:tailEnd type="none" w="sm" len="sm"/>
          </a:ln>
        </p:spPr>
        <p:txBody>
          <a:bodyPr wrap="none">
            <a:spAutoFit/>
          </a:bodyPr>
          <a:lstStyle/>
          <a:p>
            <a:r>
              <a:rPr lang="en-US" sz="1800">
                <a:solidFill>
                  <a:schemeClr val="bg1"/>
                </a:solidFill>
              </a:rPr>
              <a:t>www.microsoft.com/protect</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5" descr="HeadlineBar_green"/>
          <p:cNvPicPr>
            <a:picLocks noChangeAspect="1" noChangeArrowheads="1"/>
          </p:cNvPicPr>
          <p:nvPr/>
        </p:nvPicPr>
        <p:blipFill>
          <a:blip r:embed="rId3" cstate="print"/>
          <a:srcRect/>
          <a:stretch>
            <a:fillRect/>
          </a:stretch>
        </p:blipFill>
        <p:spPr bwMode="auto">
          <a:xfrm>
            <a:off x="0" y="381000"/>
            <a:ext cx="9145588" cy="1123950"/>
          </a:xfrm>
          <a:prstGeom prst="rect">
            <a:avLst/>
          </a:prstGeom>
          <a:noFill/>
          <a:ln w="9525">
            <a:noFill/>
            <a:miter lim="800000"/>
            <a:headEnd/>
            <a:tailEnd/>
          </a:ln>
        </p:spPr>
      </p:pic>
      <p:sp>
        <p:nvSpPr>
          <p:cNvPr id="25603" name="Rectangle 9"/>
          <p:cNvSpPr>
            <a:spLocks noGrp="1" noChangeArrowheads="1"/>
          </p:cNvSpPr>
          <p:nvPr>
            <p:ph type="title"/>
          </p:nvPr>
        </p:nvSpPr>
        <p:spPr>
          <a:xfrm>
            <a:off x="720725" y="693738"/>
            <a:ext cx="6454775" cy="585787"/>
          </a:xfrm>
        </p:spPr>
        <p:txBody>
          <a:bodyPr/>
          <a:lstStyle/>
          <a:p>
            <a:pPr eaLnBrk="1" hangingPunct="1"/>
            <a:r>
              <a:rPr lang="en-US" sz="3600" smtClean="0">
                <a:solidFill>
                  <a:schemeClr val="bg1"/>
                </a:solidFill>
              </a:rPr>
              <a:t>Use Family Safety Software</a:t>
            </a:r>
            <a:endParaRPr lang="en-US" smtClean="0"/>
          </a:p>
        </p:txBody>
      </p:sp>
      <p:sp>
        <p:nvSpPr>
          <p:cNvPr id="25604" name="Rectangle 10"/>
          <p:cNvSpPr>
            <a:spLocks noGrp="1" noChangeArrowheads="1"/>
          </p:cNvSpPr>
          <p:nvPr>
            <p:ph type="body" idx="1"/>
          </p:nvPr>
        </p:nvSpPr>
        <p:spPr>
          <a:xfrm>
            <a:off x="685800" y="1974850"/>
            <a:ext cx="4556125" cy="3505200"/>
          </a:xfrm>
        </p:spPr>
        <p:txBody>
          <a:bodyPr/>
          <a:lstStyle/>
          <a:p>
            <a:pPr eaLnBrk="1" hangingPunct="1">
              <a:spcBef>
                <a:spcPct val="50000"/>
              </a:spcBef>
              <a:buSzPct val="80000"/>
              <a:buFont typeface="Times" pitchFamily="18" charset="0"/>
              <a:buChar char="•"/>
            </a:pPr>
            <a:r>
              <a:rPr lang="en-US" sz="2600" smtClean="0"/>
              <a:t>Available in Windows Vista</a:t>
            </a:r>
            <a:r>
              <a:rPr lang="en-US" sz="1400" baseline="100000" smtClean="0"/>
              <a:t>®</a:t>
            </a:r>
            <a:r>
              <a:rPr lang="en-US" sz="2600" smtClean="0"/>
              <a:t>, Windows Live</a:t>
            </a:r>
            <a:r>
              <a:rPr lang="en-US" sz="1400" baseline="100000" smtClean="0"/>
              <a:t>™</a:t>
            </a:r>
            <a:r>
              <a:rPr lang="en-US" sz="2600" smtClean="0"/>
              <a:t> OneCare</a:t>
            </a:r>
            <a:r>
              <a:rPr lang="en-US" sz="1400" baseline="100000" smtClean="0"/>
              <a:t>™</a:t>
            </a:r>
            <a:r>
              <a:rPr lang="en-US" sz="2600" smtClean="0"/>
              <a:t> Family Safety, Xbox 360</a:t>
            </a:r>
            <a:r>
              <a:rPr lang="en-US" sz="1400" baseline="100000" smtClean="0"/>
              <a:t>®</a:t>
            </a:r>
          </a:p>
          <a:p>
            <a:pPr eaLnBrk="1" hangingPunct="1">
              <a:spcBef>
                <a:spcPct val="50000"/>
              </a:spcBef>
              <a:buSzPct val="80000"/>
              <a:buFont typeface="Times" pitchFamily="18" charset="0"/>
              <a:buChar char="•"/>
            </a:pPr>
            <a:r>
              <a:rPr lang="en-US" sz="2600" smtClean="0"/>
              <a:t>Helps parents manage the content their children view, what they do, and who they communicate </a:t>
            </a:r>
            <a:br>
              <a:rPr lang="en-US" sz="2600" smtClean="0"/>
            </a:br>
            <a:r>
              <a:rPr lang="en-US" sz="2600" smtClean="0"/>
              <a:t>with online</a:t>
            </a:r>
            <a:endParaRPr lang="en-US" smtClean="0"/>
          </a:p>
        </p:txBody>
      </p:sp>
      <p:pic>
        <p:nvPicPr>
          <p:cNvPr id="25605" name="Picture 6" descr="MSN icon parental controls"/>
          <p:cNvPicPr>
            <a:picLocks noChangeAspect="1" noChangeArrowheads="1"/>
          </p:cNvPicPr>
          <p:nvPr/>
        </p:nvPicPr>
        <p:blipFill>
          <a:blip r:embed="rId4" cstate="print"/>
          <a:srcRect/>
          <a:stretch>
            <a:fillRect/>
          </a:stretch>
        </p:blipFill>
        <p:spPr bwMode="auto">
          <a:xfrm>
            <a:off x="4992688" y="1241425"/>
            <a:ext cx="3725862" cy="6096000"/>
          </a:xfrm>
          <a:prstGeom prst="rect">
            <a:avLst/>
          </a:prstGeom>
          <a:noFill/>
          <a:ln w="9525">
            <a:noFill/>
            <a:miter lim="800000"/>
            <a:headEnd/>
            <a:tailEnd/>
          </a:ln>
        </p:spPr>
      </p:pic>
      <p:sp>
        <p:nvSpPr>
          <p:cNvPr id="25606" name="Text Box 6"/>
          <p:cNvSpPr txBox="1">
            <a:spLocks noChangeArrowheads="1"/>
          </p:cNvSpPr>
          <p:nvPr/>
        </p:nvSpPr>
        <p:spPr bwMode="auto">
          <a:xfrm>
            <a:off x="133350" y="6380163"/>
            <a:ext cx="2927350" cy="366712"/>
          </a:xfrm>
          <a:prstGeom prst="rect">
            <a:avLst/>
          </a:prstGeom>
          <a:noFill/>
          <a:ln w="12700" algn="ctr">
            <a:noFill/>
            <a:miter lim="800000"/>
            <a:headEnd type="none" w="sm" len="sm"/>
            <a:tailEnd type="none" w="sm" len="sm"/>
          </a:ln>
        </p:spPr>
        <p:txBody>
          <a:bodyPr wrap="none">
            <a:spAutoFit/>
          </a:bodyPr>
          <a:lstStyle/>
          <a:p>
            <a:r>
              <a:rPr lang="en-US" sz="1800">
                <a:solidFill>
                  <a:schemeClr val="bg1"/>
                </a:solidFill>
              </a:rPr>
              <a:t>www.microsoft.com/protect</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9" descr="GreenBackGradient"/>
          <p:cNvPicPr>
            <a:picLocks noChangeAspect="1" noChangeArrowheads="1"/>
          </p:cNvPicPr>
          <p:nvPr/>
        </p:nvPicPr>
        <p:blipFill>
          <a:blip r:embed="rId3" cstate="print"/>
          <a:srcRect/>
          <a:stretch>
            <a:fillRect/>
          </a:stretch>
        </p:blipFill>
        <p:spPr bwMode="auto">
          <a:xfrm>
            <a:off x="1250950" y="3773488"/>
            <a:ext cx="8937625" cy="1860550"/>
          </a:xfrm>
          <a:prstGeom prst="rect">
            <a:avLst/>
          </a:prstGeom>
          <a:noFill/>
          <a:ln w="9525">
            <a:noFill/>
            <a:miter lim="800000"/>
            <a:headEnd/>
            <a:tailEnd/>
          </a:ln>
        </p:spPr>
      </p:pic>
      <p:pic>
        <p:nvPicPr>
          <p:cNvPr id="26627" name="Picture 8" descr="HeadlineBar_green"/>
          <p:cNvPicPr>
            <a:picLocks noChangeAspect="1" noChangeArrowheads="1"/>
          </p:cNvPicPr>
          <p:nvPr/>
        </p:nvPicPr>
        <p:blipFill>
          <a:blip r:embed="rId4" cstate="print"/>
          <a:srcRect/>
          <a:stretch>
            <a:fillRect/>
          </a:stretch>
        </p:blipFill>
        <p:spPr bwMode="auto">
          <a:xfrm>
            <a:off x="0" y="381000"/>
            <a:ext cx="9145588" cy="1123950"/>
          </a:xfrm>
          <a:prstGeom prst="rect">
            <a:avLst/>
          </a:prstGeom>
          <a:noFill/>
          <a:ln w="9525">
            <a:noFill/>
            <a:miter lim="800000"/>
            <a:headEnd/>
            <a:tailEnd/>
          </a:ln>
        </p:spPr>
      </p:pic>
      <p:sp>
        <p:nvSpPr>
          <p:cNvPr id="26628" name="Rectangle 13"/>
          <p:cNvSpPr>
            <a:spLocks noGrp="1" noChangeArrowheads="1"/>
          </p:cNvSpPr>
          <p:nvPr>
            <p:ph type="title"/>
          </p:nvPr>
        </p:nvSpPr>
        <p:spPr>
          <a:xfrm>
            <a:off x="712788" y="685800"/>
            <a:ext cx="6567487" cy="585788"/>
          </a:xfrm>
        </p:spPr>
        <p:txBody>
          <a:bodyPr/>
          <a:lstStyle/>
          <a:p>
            <a:pPr eaLnBrk="1" hangingPunct="1"/>
            <a:r>
              <a:rPr lang="en-US" sz="3600" smtClean="0">
                <a:solidFill>
                  <a:schemeClr val="bg1"/>
                </a:solidFill>
              </a:rPr>
              <a:t>How to Handle Problems</a:t>
            </a:r>
            <a:endParaRPr lang="en-US" smtClean="0"/>
          </a:p>
        </p:txBody>
      </p:sp>
      <p:sp>
        <p:nvSpPr>
          <p:cNvPr id="26629" name="Rectangle 14"/>
          <p:cNvSpPr>
            <a:spLocks noGrp="1" noChangeArrowheads="1"/>
          </p:cNvSpPr>
          <p:nvPr>
            <p:ph type="body" idx="1"/>
          </p:nvPr>
        </p:nvSpPr>
        <p:spPr>
          <a:xfrm>
            <a:off x="744538" y="2133600"/>
            <a:ext cx="4819650" cy="1390650"/>
          </a:xfrm>
        </p:spPr>
        <p:txBody>
          <a:bodyPr/>
          <a:lstStyle/>
          <a:p>
            <a:pPr eaLnBrk="1" hangingPunct="1">
              <a:buSzPct val="80000"/>
              <a:buFont typeface="Times" pitchFamily="18" charset="0"/>
              <a:buChar char="•"/>
            </a:pPr>
            <a:r>
              <a:rPr lang="en-US" sz="2600" smtClean="0"/>
              <a:t>Contact police to report any threat immediately</a:t>
            </a:r>
          </a:p>
          <a:p>
            <a:pPr eaLnBrk="1" hangingPunct="1">
              <a:buSzPct val="80000"/>
              <a:buFont typeface="Times" pitchFamily="18" charset="0"/>
              <a:buChar char="•"/>
            </a:pPr>
            <a:r>
              <a:rPr lang="en-US" sz="2600" smtClean="0"/>
              <a:t>Report incidents to:</a:t>
            </a:r>
            <a:r>
              <a:rPr lang="en-US" smtClean="0"/>
              <a:t> </a:t>
            </a:r>
          </a:p>
        </p:txBody>
      </p:sp>
      <p:sp>
        <p:nvSpPr>
          <p:cNvPr id="26630" name="Rectangle 15"/>
          <p:cNvSpPr>
            <a:spLocks noChangeArrowheads="1"/>
          </p:cNvSpPr>
          <p:nvPr/>
        </p:nvSpPr>
        <p:spPr bwMode="auto">
          <a:xfrm>
            <a:off x="4203700" y="4059238"/>
            <a:ext cx="3378200" cy="1282700"/>
          </a:xfrm>
          <a:prstGeom prst="rect">
            <a:avLst/>
          </a:prstGeom>
          <a:noFill/>
          <a:ln w="12700" algn="ctr">
            <a:noFill/>
            <a:miter lim="800000"/>
            <a:headEnd type="none" w="sm" len="sm"/>
            <a:tailEnd type="none" w="sm" len="sm"/>
          </a:ln>
        </p:spPr>
        <p:txBody>
          <a:bodyPr>
            <a:spAutoFit/>
          </a:bodyPr>
          <a:lstStyle/>
          <a:p>
            <a:pPr>
              <a:lnSpc>
                <a:spcPct val="90000"/>
              </a:lnSpc>
              <a:spcBef>
                <a:spcPct val="30000"/>
              </a:spcBef>
            </a:pPr>
            <a:r>
              <a:rPr lang="en-US" sz="2600" b="1">
                <a:solidFill>
                  <a:schemeClr val="bg1"/>
                </a:solidFill>
              </a:rPr>
              <a:t>CyberTipline</a:t>
            </a:r>
          </a:p>
          <a:p>
            <a:pPr>
              <a:lnSpc>
                <a:spcPct val="90000"/>
              </a:lnSpc>
              <a:spcBef>
                <a:spcPct val="30000"/>
              </a:spcBef>
            </a:pPr>
            <a:r>
              <a:rPr lang="en-US" sz="2600">
                <a:solidFill>
                  <a:schemeClr val="bg1"/>
                </a:solidFill>
              </a:rPr>
              <a:t>800-843-5678</a:t>
            </a:r>
            <a:br>
              <a:rPr lang="en-US" sz="2600">
                <a:solidFill>
                  <a:schemeClr val="bg1"/>
                </a:solidFill>
              </a:rPr>
            </a:br>
            <a:r>
              <a:rPr lang="en-US" sz="2600">
                <a:solidFill>
                  <a:schemeClr val="bg1"/>
                </a:solidFill>
              </a:rPr>
              <a:t>www.cybertipline.com</a:t>
            </a:r>
            <a:endParaRPr lang="en-US" sz="2600"/>
          </a:p>
        </p:txBody>
      </p:sp>
      <p:sp>
        <p:nvSpPr>
          <p:cNvPr id="26631" name="Text Box 6"/>
          <p:cNvSpPr txBox="1">
            <a:spLocks noChangeArrowheads="1"/>
          </p:cNvSpPr>
          <p:nvPr/>
        </p:nvSpPr>
        <p:spPr bwMode="auto">
          <a:xfrm>
            <a:off x="133350" y="6380163"/>
            <a:ext cx="2927350" cy="366712"/>
          </a:xfrm>
          <a:prstGeom prst="rect">
            <a:avLst/>
          </a:prstGeom>
          <a:noFill/>
          <a:ln w="12700" algn="ctr">
            <a:noFill/>
            <a:miter lim="800000"/>
            <a:headEnd type="none" w="sm" len="sm"/>
            <a:tailEnd type="none" w="sm" len="sm"/>
          </a:ln>
        </p:spPr>
        <p:txBody>
          <a:bodyPr wrap="none">
            <a:spAutoFit/>
          </a:bodyPr>
          <a:lstStyle/>
          <a:p>
            <a:r>
              <a:rPr lang="en-US" sz="1800">
                <a:solidFill>
                  <a:schemeClr val="bg1"/>
                </a:solidFill>
              </a:rPr>
              <a:t>www.microsoft.com/protect</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20" descr="HeadlineBar_green"/>
          <p:cNvPicPr>
            <a:picLocks noChangeAspect="1" noChangeArrowheads="1"/>
          </p:cNvPicPr>
          <p:nvPr/>
        </p:nvPicPr>
        <p:blipFill>
          <a:blip r:embed="rId3" cstate="print"/>
          <a:srcRect/>
          <a:stretch>
            <a:fillRect/>
          </a:stretch>
        </p:blipFill>
        <p:spPr bwMode="auto">
          <a:xfrm>
            <a:off x="0" y="381000"/>
            <a:ext cx="9145588" cy="1406525"/>
          </a:xfrm>
          <a:prstGeom prst="rect">
            <a:avLst/>
          </a:prstGeom>
          <a:noFill/>
          <a:ln w="9525">
            <a:noFill/>
            <a:miter lim="800000"/>
            <a:headEnd/>
            <a:tailEnd/>
          </a:ln>
        </p:spPr>
      </p:pic>
      <p:pic>
        <p:nvPicPr>
          <p:cNvPr id="27651" name="Picture 20" descr="1"/>
          <p:cNvPicPr>
            <a:picLocks noChangeAspect="1" noChangeArrowheads="1"/>
          </p:cNvPicPr>
          <p:nvPr/>
        </p:nvPicPr>
        <p:blipFill>
          <a:blip r:embed="rId4" cstate="print"/>
          <a:srcRect/>
          <a:stretch>
            <a:fillRect/>
          </a:stretch>
        </p:blipFill>
        <p:spPr bwMode="auto">
          <a:xfrm>
            <a:off x="631825" y="2540000"/>
            <a:ext cx="701675" cy="701675"/>
          </a:xfrm>
          <a:prstGeom prst="rect">
            <a:avLst/>
          </a:prstGeom>
          <a:noFill/>
          <a:ln w="9525">
            <a:noFill/>
            <a:miter lim="800000"/>
            <a:headEnd/>
            <a:tailEnd/>
          </a:ln>
        </p:spPr>
      </p:pic>
      <p:pic>
        <p:nvPicPr>
          <p:cNvPr id="27652" name="Picture 21" descr="2"/>
          <p:cNvPicPr>
            <a:picLocks noChangeAspect="1" noChangeArrowheads="1"/>
          </p:cNvPicPr>
          <p:nvPr/>
        </p:nvPicPr>
        <p:blipFill>
          <a:blip r:embed="rId5" cstate="print"/>
          <a:srcRect/>
          <a:stretch>
            <a:fillRect/>
          </a:stretch>
        </p:blipFill>
        <p:spPr bwMode="auto">
          <a:xfrm>
            <a:off x="631825" y="3522663"/>
            <a:ext cx="701675" cy="701675"/>
          </a:xfrm>
          <a:prstGeom prst="rect">
            <a:avLst/>
          </a:prstGeom>
          <a:noFill/>
          <a:ln w="9525">
            <a:noFill/>
            <a:miter lim="800000"/>
            <a:headEnd/>
            <a:tailEnd/>
          </a:ln>
        </p:spPr>
      </p:pic>
      <p:pic>
        <p:nvPicPr>
          <p:cNvPr id="27653" name="Picture 22" descr="3"/>
          <p:cNvPicPr>
            <a:picLocks noChangeAspect="1" noChangeArrowheads="1"/>
          </p:cNvPicPr>
          <p:nvPr/>
        </p:nvPicPr>
        <p:blipFill>
          <a:blip r:embed="rId6" cstate="print"/>
          <a:srcRect/>
          <a:stretch>
            <a:fillRect/>
          </a:stretch>
        </p:blipFill>
        <p:spPr bwMode="auto">
          <a:xfrm>
            <a:off x="631825" y="4511675"/>
            <a:ext cx="701675" cy="701675"/>
          </a:xfrm>
          <a:prstGeom prst="rect">
            <a:avLst/>
          </a:prstGeom>
          <a:noFill/>
          <a:ln w="9525">
            <a:noFill/>
            <a:miter lim="800000"/>
            <a:headEnd/>
            <a:tailEnd/>
          </a:ln>
        </p:spPr>
      </p:pic>
      <p:sp>
        <p:nvSpPr>
          <p:cNvPr id="27654" name="Rectangle 16"/>
          <p:cNvSpPr>
            <a:spLocks noChangeArrowheads="1"/>
          </p:cNvSpPr>
          <p:nvPr/>
        </p:nvSpPr>
        <p:spPr bwMode="auto">
          <a:xfrm>
            <a:off x="1581150" y="2479675"/>
            <a:ext cx="7331075" cy="887413"/>
          </a:xfrm>
          <a:prstGeom prst="rect">
            <a:avLst/>
          </a:prstGeom>
          <a:noFill/>
          <a:ln w="9525">
            <a:noFill/>
            <a:miter lim="800000"/>
            <a:headEnd/>
            <a:tailEnd/>
          </a:ln>
        </p:spPr>
        <p:txBody>
          <a:bodyPr>
            <a:spAutoFit/>
          </a:bodyPr>
          <a:lstStyle/>
          <a:p>
            <a:pPr eaLnBrk="1" hangingPunct="1">
              <a:lnSpc>
                <a:spcPct val="90000"/>
              </a:lnSpc>
              <a:spcBef>
                <a:spcPct val="50000"/>
              </a:spcBef>
              <a:buClr>
                <a:schemeClr val="tx2"/>
              </a:buClr>
              <a:buSzPct val="70000"/>
              <a:buFont typeface="Wingdings" pitchFamily="2" charset="2"/>
              <a:buNone/>
            </a:pPr>
            <a:r>
              <a:rPr lang="en-US" sz="2600" b="1"/>
              <a:t>Practice</a:t>
            </a:r>
            <a:r>
              <a:rPr lang="en-US" sz="2600"/>
              <a:t> Internet behavior that lowers </a:t>
            </a:r>
            <a:br>
              <a:rPr lang="en-US" sz="2600"/>
            </a:br>
            <a:r>
              <a:rPr lang="en-US" sz="2600"/>
              <a:t>your risk</a:t>
            </a:r>
            <a:r>
              <a:rPr lang="en-US" sz="3200"/>
              <a:t> </a:t>
            </a:r>
          </a:p>
        </p:txBody>
      </p:sp>
      <p:sp>
        <p:nvSpPr>
          <p:cNvPr id="27655" name="Rectangle 16"/>
          <p:cNvSpPr>
            <a:spLocks noChangeArrowheads="1"/>
          </p:cNvSpPr>
          <p:nvPr/>
        </p:nvSpPr>
        <p:spPr bwMode="auto">
          <a:xfrm>
            <a:off x="1581150" y="3632200"/>
            <a:ext cx="7331075" cy="449263"/>
          </a:xfrm>
          <a:prstGeom prst="rect">
            <a:avLst/>
          </a:prstGeom>
          <a:noFill/>
          <a:ln w="9525">
            <a:noFill/>
            <a:miter lim="800000"/>
            <a:headEnd/>
            <a:tailEnd/>
          </a:ln>
        </p:spPr>
        <p:txBody>
          <a:bodyPr>
            <a:spAutoFit/>
          </a:bodyPr>
          <a:lstStyle/>
          <a:p>
            <a:pPr eaLnBrk="1" hangingPunct="1">
              <a:lnSpc>
                <a:spcPct val="90000"/>
              </a:lnSpc>
              <a:spcBef>
                <a:spcPct val="50000"/>
              </a:spcBef>
              <a:buClr>
                <a:schemeClr val="tx2"/>
              </a:buClr>
              <a:buSzPct val="70000"/>
              <a:buFont typeface="Wingdings" pitchFamily="2" charset="2"/>
              <a:buNone/>
            </a:pPr>
            <a:r>
              <a:rPr lang="en-US" sz="2600" b="1"/>
              <a:t>Manage</a:t>
            </a:r>
            <a:r>
              <a:rPr lang="en-US" sz="2600"/>
              <a:t> your personal information carefully</a:t>
            </a:r>
            <a:endParaRPr lang="en-US" sz="3200"/>
          </a:p>
        </p:txBody>
      </p:sp>
      <p:sp>
        <p:nvSpPr>
          <p:cNvPr id="27656" name="Rectangle 16"/>
          <p:cNvSpPr>
            <a:spLocks noChangeArrowheads="1"/>
          </p:cNvSpPr>
          <p:nvPr/>
        </p:nvSpPr>
        <p:spPr bwMode="auto">
          <a:xfrm>
            <a:off x="1581150" y="4459288"/>
            <a:ext cx="7331075" cy="806450"/>
          </a:xfrm>
          <a:prstGeom prst="rect">
            <a:avLst/>
          </a:prstGeom>
          <a:noFill/>
          <a:ln w="9525">
            <a:noFill/>
            <a:miter lim="800000"/>
            <a:headEnd/>
            <a:tailEnd/>
          </a:ln>
        </p:spPr>
        <p:txBody>
          <a:bodyPr>
            <a:spAutoFit/>
          </a:bodyPr>
          <a:lstStyle/>
          <a:p>
            <a:pPr eaLnBrk="1" hangingPunct="1">
              <a:lnSpc>
                <a:spcPct val="90000"/>
              </a:lnSpc>
              <a:spcBef>
                <a:spcPct val="50000"/>
              </a:spcBef>
              <a:buClr>
                <a:schemeClr val="tx2"/>
              </a:buClr>
              <a:buSzPct val="70000"/>
              <a:buFont typeface="Wingdings" pitchFamily="2" charset="2"/>
              <a:buNone/>
            </a:pPr>
            <a:r>
              <a:rPr lang="en-US" sz="2600" b="1"/>
              <a:t>Use</a:t>
            </a:r>
            <a:r>
              <a:rPr lang="en-US" sz="2600"/>
              <a:t> technology to reduce nuisances, </a:t>
            </a:r>
            <a:br>
              <a:rPr lang="en-US" sz="2600"/>
            </a:br>
            <a:r>
              <a:rPr lang="en-US" sz="2600"/>
              <a:t>and raise the alarm when appropriate</a:t>
            </a:r>
            <a:endParaRPr lang="en-US" sz="3200"/>
          </a:p>
        </p:txBody>
      </p:sp>
      <p:sp>
        <p:nvSpPr>
          <p:cNvPr id="27657" name="Rectangle 15"/>
          <p:cNvSpPr>
            <a:spLocks noChangeArrowheads="1"/>
          </p:cNvSpPr>
          <p:nvPr/>
        </p:nvSpPr>
        <p:spPr bwMode="auto">
          <a:xfrm>
            <a:off x="673100" y="546100"/>
            <a:ext cx="8097838" cy="1128713"/>
          </a:xfrm>
          <a:prstGeom prst="rect">
            <a:avLst/>
          </a:prstGeom>
          <a:noFill/>
          <a:ln w="9525">
            <a:noFill/>
            <a:miter lim="800000"/>
            <a:headEnd/>
            <a:tailEnd/>
          </a:ln>
        </p:spPr>
        <p:txBody>
          <a:bodyPr>
            <a:spAutoFit/>
          </a:bodyPr>
          <a:lstStyle/>
          <a:p>
            <a:pPr eaLnBrk="1" hangingPunct="1">
              <a:lnSpc>
                <a:spcPct val="85000"/>
              </a:lnSpc>
            </a:pPr>
            <a:r>
              <a:rPr lang="en-US" sz="3600">
                <a:solidFill>
                  <a:schemeClr val="bg1"/>
                </a:solidFill>
              </a:rPr>
              <a:t>Take Steps to Help Protect </a:t>
            </a:r>
            <a:br>
              <a:rPr lang="en-US" sz="3600">
                <a:solidFill>
                  <a:schemeClr val="bg1"/>
                </a:solidFill>
              </a:rPr>
            </a:br>
            <a:r>
              <a:rPr lang="en-US" sz="4400" b="1" i="1">
                <a:solidFill>
                  <a:schemeClr val="bg1"/>
                </a:solidFill>
              </a:rPr>
              <a:t>Your Personal Information</a:t>
            </a:r>
            <a:endParaRPr lang="en-US" sz="4000" b="1" i="1">
              <a:solidFill>
                <a:schemeClr val="accent1"/>
              </a:solidFill>
            </a:endParaRPr>
          </a:p>
        </p:txBody>
      </p:sp>
      <p:sp>
        <p:nvSpPr>
          <p:cNvPr id="27658" name="Text Box 6"/>
          <p:cNvSpPr txBox="1">
            <a:spLocks noChangeArrowheads="1"/>
          </p:cNvSpPr>
          <p:nvPr/>
        </p:nvSpPr>
        <p:spPr bwMode="auto">
          <a:xfrm>
            <a:off x="133350" y="6380163"/>
            <a:ext cx="2927350" cy="366712"/>
          </a:xfrm>
          <a:prstGeom prst="rect">
            <a:avLst/>
          </a:prstGeom>
          <a:noFill/>
          <a:ln w="12700" algn="ctr">
            <a:noFill/>
            <a:miter lim="800000"/>
            <a:headEnd type="none" w="sm" len="sm"/>
            <a:tailEnd type="none" w="sm" len="sm"/>
          </a:ln>
        </p:spPr>
        <p:txBody>
          <a:bodyPr wrap="none">
            <a:spAutoFit/>
          </a:bodyPr>
          <a:lstStyle/>
          <a:p>
            <a:r>
              <a:rPr lang="en-US" sz="1800">
                <a:solidFill>
                  <a:schemeClr val="bg1"/>
                </a:solidFill>
              </a:rPr>
              <a:t>www.microsoft.com/protect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9" descr="HeadlineBar_green"/>
          <p:cNvPicPr>
            <a:picLocks noChangeAspect="1" noChangeArrowheads="1"/>
          </p:cNvPicPr>
          <p:nvPr/>
        </p:nvPicPr>
        <p:blipFill>
          <a:blip r:embed="rId3" cstate="print"/>
          <a:srcRect/>
          <a:stretch>
            <a:fillRect/>
          </a:stretch>
        </p:blipFill>
        <p:spPr bwMode="auto">
          <a:xfrm>
            <a:off x="0" y="381000"/>
            <a:ext cx="9145588" cy="1406525"/>
          </a:xfrm>
          <a:prstGeom prst="rect">
            <a:avLst/>
          </a:prstGeom>
          <a:noFill/>
          <a:ln w="9525">
            <a:noFill/>
            <a:miter lim="800000"/>
            <a:headEnd/>
            <a:tailEnd/>
          </a:ln>
        </p:spPr>
      </p:pic>
      <p:sp>
        <p:nvSpPr>
          <p:cNvPr id="28675" name="Rectangle 11"/>
          <p:cNvSpPr>
            <a:spLocks noGrp="1" noChangeArrowheads="1"/>
          </p:cNvSpPr>
          <p:nvPr>
            <p:ph type="title"/>
          </p:nvPr>
        </p:nvSpPr>
        <p:spPr>
          <a:xfrm>
            <a:off x="688975" y="584200"/>
            <a:ext cx="7504113" cy="1079500"/>
          </a:xfrm>
        </p:spPr>
        <p:txBody>
          <a:bodyPr/>
          <a:lstStyle/>
          <a:p>
            <a:pPr eaLnBrk="1" hangingPunct="1"/>
            <a:r>
              <a:rPr lang="en-US" sz="3600" smtClean="0">
                <a:solidFill>
                  <a:schemeClr val="bg1"/>
                </a:solidFill>
              </a:rPr>
              <a:t>Practice Internet Behaviors that </a:t>
            </a:r>
            <a:br>
              <a:rPr lang="en-US" sz="3600" smtClean="0">
                <a:solidFill>
                  <a:schemeClr val="bg1"/>
                </a:solidFill>
              </a:rPr>
            </a:br>
            <a:r>
              <a:rPr lang="en-US" sz="3600" smtClean="0">
                <a:solidFill>
                  <a:schemeClr val="bg1"/>
                </a:solidFill>
              </a:rPr>
              <a:t>Help Reduce Your Risk</a:t>
            </a:r>
            <a:endParaRPr lang="en-US" smtClean="0"/>
          </a:p>
        </p:txBody>
      </p:sp>
      <p:sp>
        <p:nvSpPr>
          <p:cNvPr id="28676" name="Rectangle 12"/>
          <p:cNvSpPr>
            <a:spLocks noGrp="1" noChangeArrowheads="1"/>
          </p:cNvSpPr>
          <p:nvPr>
            <p:ph type="body" idx="1"/>
          </p:nvPr>
        </p:nvSpPr>
        <p:spPr>
          <a:xfrm>
            <a:off x="3459163" y="2617788"/>
            <a:ext cx="5407025" cy="1758950"/>
          </a:xfrm>
        </p:spPr>
        <p:txBody>
          <a:bodyPr/>
          <a:lstStyle/>
          <a:p>
            <a:pPr eaLnBrk="1" hangingPunct="1">
              <a:buSzPct val="80000"/>
              <a:buFont typeface="Times" pitchFamily="18" charset="0"/>
              <a:buChar char="•"/>
            </a:pPr>
            <a:r>
              <a:rPr lang="en-US" sz="2600" smtClean="0"/>
              <a:t>Delete spam, don’t open it</a:t>
            </a:r>
          </a:p>
          <a:p>
            <a:pPr eaLnBrk="1" hangingPunct="1">
              <a:buSzPct val="80000"/>
              <a:buFont typeface="Times" pitchFamily="18" charset="0"/>
              <a:buChar char="•"/>
            </a:pPr>
            <a:r>
              <a:rPr lang="en-US" sz="2600" smtClean="0"/>
              <a:t>Be on the lookout for </a:t>
            </a:r>
            <a:br>
              <a:rPr lang="en-US" sz="2600" smtClean="0"/>
            </a:br>
            <a:r>
              <a:rPr lang="en-US" sz="2600" smtClean="0"/>
              <a:t>online scams</a:t>
            </a:r>
          </a:p>
          <a:p>
            <a:pPr eaLnBrk="1" hangingPunct="1">
              <a:buSzPct val="80000"/>
              <a:buFont typeface="Times" pitchFamily="18" charset="0"/>
              <a:buChar char="•"/>
            </a:pPr>
            <a:r>
              <a:rPr lang="en-US" sz="2600" smtClean="0"/>
              <a:t>Use strong passwords</a:t>
            </a:r>
            <a:endParaRPr lang="en-US" sz="3600" smtClean="0"/>
          </a:p>
        </p:txBody>
      </p:sp>
      <p:sp>
        <p:nvSpPr>
          <p:cNvPr id="28677" name="Text Box 5"/>
          <p:cNvSpPr txBox="1">
            <a:spLocks noChangeArrowheads="1"/>
          </p:cNvSpPr>
          <p:nvPr/>
        </p:nvSpPr>
        <p:spPr bwMode="auto">
          <a:xfrm>
            <a:off x="901700" y="1638300"/>
            <a:ext cx="2870200" cy="366713"/>
          </a:xfrm>
          <a:prstGeom prst="rect">
            <a:avLst/>
          </a:prstGeom>
          <a:noFill/>
          <a:ln w="9525">
            <a:noFill/>
            <a:miter lim="800000"/>
            <a:headEnd/>
            <a:tailEnd/>
          </a:ln>
        </p:spPr>
        <p:txBody>
          <a:bodyPr>
            <a:spAutoFit/>
          </a:bodyPr>
          <a:lstStyle/>
          <a:p>
            <a:pPr eaLnBrk="1" hangingPunct="1">
              <a:spcBef>
                <a:spcPct val="50000"/>
              </a:spcBef>
            </a:pPr>
            <a:r>
              <a:rPr lang="en-US" sz="1800"/>
              <a:t> </a:t>
            </a:r>
          </a:p>
        </p:txBody>
      </p:sp>
      <p:pic>
        <p:nvPicPr>
          <p:cNvPr id="28678" name="Picture 30" descr="circle"/>
          <p:cNvPicPr>
            <a:picLocks noChangeAspect="1" noChangeArrowheads="1"/>
          </p:cNvPicPr>
          <p:nvPr/>
        </p:nvPicPr>
        <p:blipFill>
          <a:blip r:embed="rId4" cstate="print"/>
          <a:srcRect/>
          <a:stretch>
            <a:fillRect/>
          </a:stretch>
        </p:blipFill>
        <p:spPr bwMode="auto">
          <a:xfrm>
            <a:off x="611188" y="2679700"/>
            <a:ext cx="2484437" cy="2501900"/>
          </a:xfrm>
          <a:prstGeom prst="rect">
            <a:avLst/>
          </a:prstGeom>
          <a:noFill/>
          <a:ln w="9525">
            <a:noFill/>
            <a:miter lim="800000"/>
            <a:headEnd/>
            <a:tailEnd/>
          </a:ln>
        </p:spPr>
      </p:pic>
      <p:pic>
        <p:nvPicPr>
          <p:cNvPr id="28679" name="Picture 29" descr="malicious email"/>
          <p:cNvPicPr>
            <a:picLocks noChangeAspect="1" noChangeArrowheads="1"/>
          </p:cNvPicPr>
          <p:nvPr/>
        </p:nvPicPr>
        <p:blipFill>
          <a:blip r:embed="rId5" cstate="print"/>
          <a:srcRect/>
          <a:stretch>
            <a:fillRect/>
          </a:stretch>
        </p:blipFill>
        <p:spPr bwMode="auto">
          <a:xfrm>
            <a:off x="876300" y="2501900"/>
            <a:ext cx="2508250" cy="2271713"/>
          </a:xfrm>
          <a:prstGeom prst="rect">
            <a:avLst/>
          </a:prstGeom>
          <a:noFill/>
          <a:ln w="9525">
            <a:noFill/>
            <a:miter lim="800000"/>
            <a:headEnd/>
            <a:tailEnd/>
          </a:ln>
        </p:spPr>
      </p:pic>
      <p:sp>
        <p:nvSpPr>
          <p:cNvPr id="28680" name="Text Box 6"/>
          <p:cNvSpPr txBox="1">
            <a:spLocks noChangeArrowheads="1"/>
          </p:cNvSpPr>
          <p:nvPr/>
        </p:nvSpPr>
        <p:spPr bwMode="auto">
          <a:xfrm>
            <a:off x="133350" y="6380163"/>
            <a:ext cx="2927350" cy="366712"/>
          </a:xfrm>
          <a:prstGeom prst="rect">
            <a:avLst/>
          </a:prstGeom>
          <a:noFill/>
          <a:ln w="12700" algn="ctr">
            <a:noFill/>
            <a:miter lim="800000"/>
            <a:headEnd type="none" w="sm" len="sm"/>
            <a:tailEnd type="none" w="sm" len="sm"/>
          </a:ln>
        </p:spPr>
        <p:txBody>
          <a:bodyPr wrap="none">
            <a:spAutoFit/>
          </a:bodyPr>
          <a:lstStyle/>
          <a:p>
            <a:r>
              <a:rPr lang="en-US" sz="1800">
                <a:solidFill>
                  <a:schemeClr val="bg1"/>
                </a:solidFill>
              </a:rPr>
              <a:t>www.microsoft.com/protect</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5" descr="HeadlineBar_green"/>
          <p:cNvPicPr>
            <a:picLocks noChangeAspect="1" noChangeArrowheads="1"/>
          </p:cNvPicPr>
          <p:nvPr/>
        </p:nvPicPr>
        <p:blipFill>
          <a:blip r:embed="rId3" cstate="print"/>
          <a:srcRect/>
          <a:stretch>
            <a:fillRect/>
          </a:stretch>
        </p:blipFill>
        <p:spPr bwMode="auto">
          <a:xfrm>
            <a:off x="0" y="381000"/>
            <a:ext cx="9145588" cy="1406525"/>
          </a:xfrm>
          <a:prstGeom prst="rect">
            <a:avLst/>
          </a:prstGeom>
          <a:noFill/>
          <a:ln w="9525">
            <a:noFill/>
            <a:miter lim="800000"/>
            <a:headEnd/>
            <a:tailEnd/>
          </a:ln>
        </p:spPr>
      </p:pic>
      <p:sp>
        <p:nvSpPr>
          <p:cNvPr id="29699" name="Rectangle 11"/>
          <p:cNvSpPr>
            <a:spLocks noGrp="1" noChangeArrowheads="1"/>
          </p:cNvSpPr>
          <p:nvPr>
            <p:ph type="title"/>
          </p:nvPr>
        </p:nvSpPr>
        <p:spPr>
          <a:xfrm>
            <a:off x="687388" y="569913"/>
            <a:ext cx="6943725" cy="1079500"/>
          </a:xfrm>
        </p:spPr>
        <p:txBody>
          <a:bodyPr/>
          <a:lstStyle/>
          <a:p>
            <a:pPr eaLnBrk="1" hangingPunct="1"/>
            <a:r>
              <a:rPr lang="en-US" sz="3600" smtClean="0">
                <a:solidFill>
                  <a:schemeClr val="bg1"/>
                </a:solidFill>
              </a:rPr>
              <a:t>Manage Personal Information Carefully</a:t>
            </a:r>
            <a:endParaRPr lang="en-US" sz="3600" smtClean="0"/>
          </a:p>
        </p:txBody>
      </p:sp>
      <p:pic>
        <p:nvPicPr>
          <p:cNvPr id="29700" name="Picture 19"/>
          <p:cNvPicPr>
            <a:picLocks noChangeAspect="1" noChangeArrowheads="1"/>
          </p:cNvPicPr>
          <p:nvPr/>
        </p:nvPicPr>
        <p:blipFill>
          <a:blip r:embed="rId4" cstate="print"/>
          <a:srcRect/>
          <a:stretch>
            <a:fillRect/>
          </a:stretch>
        </p:blipFill>
        <p:spPr bwMode="auto">
          <a:xfrm>
            <a:off x="528638" y="1981200"/>
            <a:ext cx="2792412" cy="3962400"/>
          </a:xfrm>
          <a:prstGeom prst="rect">
            <a:avLst/>
          </a:prstGeom>
          <a:noFill/>
          <a:ln w="12700" algn="ctr">
            <a:noFill/>
            <a:miter lim="800000"/>
            <a:headEnd type="none" w="sm" len="sm"/>
            <a:tailEnd type="none" w="sm" len="sm"/>
          </a:ln>
        </p:spPr>
      </p:pic>
      <p:sp>
        <p:nvSpPr>
          <p:cNvPr id="29701" name="Rectangle 12"/>
          <p:cNvSpPr>
            <a:spLocks noChangeArrowheads="1"/>
          </p:cNvSpPr>
          <p:nvPr/>
        </p:nvSpPr>
        <p:spPr bwMode="auto">
          <a:xfrm>
            <a:off x="3719513" y="1981200"/>
            <a:ext cx="4524375" cy="4192588"/>
          </a:xfrm>
          <a:prstGeom prst="rect">
            <a:avLst/>
          </a:prstGeom>
          <a:noFill/>
          <a:ln w="9525">
            <a:noFill/>
            <a:miter lim="800000"/>
            <a:headEnd/>
            <a:tailEnd/>
          </a:ln>
        </p:spPr>
        <p:txBody>
          <a:bodyPr>
            <a:spAutoFit/>
          </a:bodyPr>
          <a:lstStyle/>
          <a:p>
            <a:pPr marL="571500" indent="-571500" eaLnBrk="1" hangingPunct="1">
              <a:lnSpc>
                <a:spcPct val="90000"/>
              </a:lnSpc>
              <a:spcBef>
                <a:spcPct val="30000"/>
              </a:spcBef>
              <a:buClr>
                <a:schemeClr val="tx2"/>
              </a:buClr>
              <a:buSzPct val="80000"/>
              <a:buFont typeface="Times" pitchFamily="18" charset="0"/>
              <a:buChar char="•"/>
            </a:pPr>
            <a:r>
              <a:rPr lang="en-US" sz="2400"/>
              <a:t>Do not share personal information in e-mail or instant messages</a:t>
            </a:r>
          </a:p>
          <a:p>
            <a:pPr marL="571500" indent="-571500" eaLnBrk="1" hangingPunct="1">
              <a:lnSpc>
                <a:spcPct val="90000"/>
              </a:lnSpc>
              <a:spcBef>
                <a:spcPct val="30000"/>
              </a:spcBef>
              <a:buClr>
                <a:schemeClr val="tx2"/>
              </a:buClr>
              <a:buSzPct val="80000"/>
              <a:buFont typeface="Times" pitchFamily="18" charset="0"/>
              <a:buChar char="•"/>
            </a:pPr>
            <a:r>
              <a:rPr lang="en-US" sz="2400"/>
              <a:t>Use only secure and </a:t>
            </a:r>
            <a:br>
              <a:rPr lang="en-US" sz="2400"/>
            </a:br>
            <a:r>
              <a:rPr lang="en-US" sz="2400"/>
              <a:t>trusted Web sites</a:t>
            </a:r>
          </a:p>
          <a:p>
            <a:pPr marL="571500" indent="-571500" eaLnBrk="1" hangingPunct="1">
              <a:lnSpc>
                <a:spcPct val="90000"/>
              </a:lnSpc>
              <a:spcBef>
                <a:spcPct val="30000"/>
              </a:spcBef>
              <a:buClr>
                <a:schemeClr val="tx2"/>
              </a:buClr>
              <a:buSzPct val="80000"/>
              <a:buFont typeface="Times" pitchFamily="18" charset="0"/>
              <a:buChar char="•"/>
            </a:pPr>
            <a:r>
              <a:rPr lang="en-US" sz="2400"/>
              <a:t>Make sure you are where </a:t>
            </a:r>
            <a:br>
              <a:rPr lang="en-US" sz="2400"/>
            </a:br>
            <a:r>
              <a:rPr lang="en-US" sz="2400"/>
              <a:t>you think you are: Web sites can be faked</a:t>
            </a:r>
          </a:p>
          <a:p>
            <a:pPr marL="571500" indent="-571500" eaLnBrk="1" hangingPunct="1">
              <a:lnSpc>
                <a:spcPct val="90000"/>
              </a:lnSpc>
              <a:spcBef>
                <a:spcPct val="30000"/>
              </a:spcBef>
              <a:buClr>
                <a:schemeClr val="tx2"/>
              </a:buClr>
              <a:buSzPct val="80000"/>
              <a:buFont typeface="Times" pitchFamily="18" charset="0"/>
              <a:buChar char="•"/>
            </a:pPr>
            <a:r>
              <a:rPr lang="en-US" sz="2400"/>
              <a:t>Avoid financial transactions over wireless networks</a:t>
            </a:r>
          </a:p>
          <a:p>
            <a:pPr marL="571500" indent="-571500" eaLnBrk="1" hangingPunct="1">
              <a:lnSpc>
                <a:spcPct val="90000"/>
              </a:lnSpc>
              <a:spcBef>
                <a:spcPct val="30000"/>
              </a:spcBef>
              <a:buClr>
                <a:schemeClr val="tx2"/>
              </a:buClr>
              <a:buSzPct val="80000"/>
              <a:buFont typeface="Times" pitchFamily="18" charset="0"/>
              <a:buChar char="•"/>
            </a:pPr>
            <a:r>
              <a:rPr lang="en-US" sz="2400"/>
              <a:t>When in public, stay private</a:t>
            </a:r>
          </a:p>
        </p:txBody>
      </p:sp>
      <p:sp>
        <p:nvSpPr>
          <p:cNvPr id="29702" name="Text Box 6"/>
          <p:cNvSpPr txBox="1">
            <a:spLocks noChangeArrowheads="1"/>
          </p:cNvSpPr>
          <p:nvPr/>
        </p:nvSpPr>
        <p:spPr bwMode="auto">
          <a:xfrm>
            <a:off x="133350" y="6380163"/>
            <a:ext cx="2927350" cy="366712"/>
          </a:xfrm>
          <a:prstGeom prst="rect">
            <a:avLst/>
          </a:prstGeom>
          <a:noFill/>
          <a:ln w="12700" algn="ctr">
            <a:noFill/>
            <a:miter lim="800000"/>
            <a:headEnd type="none" w="sm" len="sm"/>
            <a:tailEnd type="none" w="sm" len="sm"/>
          </a:ln>
        </p:spPr>
        <p:txBody>
          <a:bodyPr wrap="none">
            <a:spAutoFit/>
          </a:bodyPr>
          <a:lstStyle/>
          <a:p>
            <a:r>
              <a:rPr lang="en-US" sz="1800">
                <a:solidFill>
                  <a:schemeClr val="bg1"/>
                </a:solidFill>
              </a:rPr>
              <a:t>www.microsoft.com/protect</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22" name="Picture 8" descr="HeadlineBar_green"/>
          <p:cNvPicPr>
            <a:picLocks noChangeAspect="1" noChangeArrowheads="1"/>
          </p:cNvPicPr>
          <p:nvPr/>
        </p:nvPicPr>
        <p:blipFill>
          <a:blip r:embed="rId3" cstate="print"/>
          <a:srcRect/>
          <a:stretch>
            <a:fillRect/>
          </a:stretch>
        </p:blipFill>
        <p:spPr bwMode="auto">
          <a:xfrm>
            <a:off x="0" y="381000"/>
            <a:ext cx="9145588" cy="1406525"/>
          </a:xfrm>
          <a:prstGeom prst="rect">
            <a:avLst/>
          </a:prstGeom>
          <a:noFill/>
          <a:ln w="9525">
            <a:noFill/>
            <a:miter lim="800000"/>
            <a:headEnd/>
            <a:tailEnd/>
          </a:ln>
        </p:spPr>
      </p:pic>
      <p:pic>
        <p:nvPicPr>
          <p:cNvPr id="30723" name="Picture 12" descr="MSN icon popup guard"/>
          <p:cNvPicPr>
            <a:picLocks noChangeAspect="1" noChangeArrowheads="1"/>
          </p:cNvPicPr>
          <p:nvPr/>
        </p:nvPicPr>
        <p:blipFill>
          <a:blip r:embed="rId4" cstate="print"/>
          <a:srcRect/>
          <a:stretch>
            <a:fillRect/>
          </a:stretch>
        </p:blipFill>
        <p:spPr bwMode="auto">
          <a:xfrm>
            <a:off x="5337175" y="1789113"/>
            <a:ext cx="3268663" cy="5343525"/>
          </a:xfrm>
          <a:prstGeom prst="rect">
            <a:avLst/>
          </a:prstGeom>
          <a:noFill/>
          <a:ln w="9525">
            <a:noFill/>
            <a:miter lim="800000"/>
            <a:headEnd/>
            <a:tailEnd/>
          </a:ln>
        </p:spPr>
      </p:pic>
      <p:sp>
        <p:nvSpPr>
          <p:cNvPr id="30724" name="Rectangle 2"/>
          <p:cNvSpPr>
            <a:spLocks noGrp="1" noChangeArrowheads="1"/>
          </p:cNvSpPr>
          <p:nvPr>
            <p:ph type="title"/>
          </p:nvPr>
        </p:nvSpPr>
        <p:spPr>
          <a:xfrm>
            <a:off x="701675" y="571500"/>
            <a:ext cx="6964363" cy="1079500"/>
          </a:xfrm>
        </p:spPr>
        <p:txBody>
          <a:bodyPr/>
          <a:lstStyle/>
          <a:p>
            <a:pPr eaLnBrk="1" hangingPunct="1"/>
            <a:r>
              <a:rPr lang="en-US" sz="3600" smtClean="0">
                <a:solidFill>
                  <a:schemeClr val="bg1"/>
                </a:solidFill>
              </a:rPr>
              <a:t>Use Anti-Phishing and </a:t>
            </a:r>
            <a:br>
              <a:rPr lang="en-US" sz="3600" smtClean="0">
                <a:solidFill>
                  <a:schemeClr val="bg1"/>
                </a:solidFill>
              </a:rPr>
            </a:br>
            <a:r>
              <a:rPr lang="en-US" sz="3600" smtClean="0">
                <a:solidFill>
                  <a:schemeClr val="bg1"/>
                </a:solidFill>
              </a:rPr>
              <a:t>Anti-Spam Technology</a:t>
            </a:r>
            <a:endParaRPr lang="en-US" smtClean="0"/>
          </a:p>
        </p:txBody>
      </p:sp>
      <p:sp>
        <p:nvSpPr>
          <p:cNvPr id="30725" name="Rectangle 3"/>
          <p:cNvSpPr>
            <a:spLocks noGrp="1" noChangeArrowheads="1"/>
          </p:cNvSpPr>
          <p:nvPr>
            <p:ph type="body" idx="1"/>
          </p:nvPr>
        </p:nvSpPr>
        <p:spPr>
          <a:xfrm>
            <a:off x="555625" y="2208213"/>
            <a:ext cx="4011613" cy="3232150"/>
          </a:xfrm>
        </p:spPr>
        <p:txBody>
          <a:bodyPr/>
          <a:lstStyle/>
          <a:p>
            <a:pPr eaLnBrk="1" hangingPunct="1">
              <a:spcBef>
                <a:spcPct val="50000"/>
              </a:spcBef>
              <a:buSzPct val="80000"/>
              <a:buFont typeface="Times" pitchFamily="18" charset="0"/>
              <a:buChar char="•"/>
            </a:pPr>
            <a:r>
              <a:rPr lang="en-US" sz="2400" smtClean="0"/>
              <a:t>Most e-mail providers and programs, like Windows Live Hotmail</a:t>
            </a:r>
            <a:r>
              <a:rPr lang="en-US" sz="1400" baseline="100000" smtClean="0"/>
              <a:t>®</a:t>
            </a:r>
            <a:r>
              <a:rPr lang="en-US" sz="2400" smtClean="0"/>
              <a:t> and Microsoft Outlook</a:t>
            </a:r>
            <a:r>
              <a:rPr lang="en-US" sz="1400" baseline="100000" smtClean="0"/>
              <a:t>®</a:t>
            </a:r>
            <a:r>
              <a:rPr lang="en-US" sz="2400" smtClean="0"/>
              <a:t>, filter most spam</a:t>
            </a:r>
          </a:p>
          <a:p>
            <a:pPr eaLnBrk="1" hangingPunct="1">
              <a:spcBef>
                <a:spcPct val="50000"/>
              </a:spcBef>
              <a:buSzPct val="80000"/>
              <a:buFont typeface="Times" pitchFamily="18" charset="0"/>
              <a:buChar char="•"/>
            </a:pPr>
            <a:r>
              <a:rPr lang="en-US" sz="2400" smtClean="0"/>
              <a:t>Phishing Filter in Internet Explorer</a:t>
            </a:r>
            <a:r>
              <a:rPr lang="en-US" sz="1400" baseline="100000" smtClean="0"/>
              <a:t>®</a:t>
            </a:r>
            <a:r>
              <a:rPr lang="en-US" sz="2400" smtClean="0"/>
              <a:t> 7 helps to block and warn about suspicious sites</a:t>
            </a:r>
          </a:p>
        </p:txBody>
      </p:sp>
      <p:pic>
        <p:nvPicPr>
          <p:cNvPr id="30726" name="Picture 13" descr="malicious email"/>
          <p:cNvPicPr>
            <a:picLocks noChangeAspect="1" noChangeArrowheads="1"/>
          </p:cNvPicPr>
          <p:nvPr/>
        </p:nvPicPr>
        <p:blipFill>
          <a:blip r:embed="rId5" cstate="print"/>
          <a:srcRect/>
          <a:stretch>
            <a:fillRect/>
          </a:stretch>
        </p:blipFill>
        <p:spPr bwMode="auto">
          <a:xfrm>
            <a:off x="7437438" y="2968625"/>
            <a:ext cx="1200150" cy="1087438"/>
          </a:xfrm>
          <a:prstGeom prst="rect">
            <a:avLst/>
          </a:prstGeom>
          <a:noFill/>
          <a:ln w="9525">
            <a:noFill/>
            <a:miter lim="800000"/>
            <a:headEnd/>
            <a:tailEnd/>
          </a:ln>
        </p:spPr>
      </p:pic>
      <p:pic>
        <p:nvPicPr>
          <p:cNvPr id="30727" name="Picture 14" descr="pole"/>
          <p:cNvPicPr>
            <a:picLocks noChangeAspect="1" noChangeArrowheads="1"/>
          </p:cNvPicPr>
          <p:nvPr/>
        </p:nvPicPr>
        <p:blipFill>
          <a:blip r:embed="rId6" cstate="print"/>
          <a:srcRect/>
          <a:stretch>
            <a:fillRect/>
          </a:stretch>
        </p:blipFill>
        <p:spPr bwMode="auto">
          <a:xfrm>
            <a:off x="6432550" y="1400175"/>
            <a:ext cx="1116013" cy="1247775"/>
          </a:xfrm>
          <a:prstGeom prst="rect">
            <a:avLst/>
          </a:prstGeom>
          <a:noFill/>
          <a:ln w="9525">
            <a:noFill/>
            <a:miter lim="800000"/>
            <a:headEnd/>
            <a:tailEnd/>
          </a:ln>
        </p:spPr>
      </p:pic>
      <p:pic>
        <p:nvPicPr>
          <p:cNvPr id="30728" name="Picture 15" descr="spy"/>
          <p:cNvPicPr>
            <a:picLocks noChangeAspect="1" noChangeArrowheads="1"/>
          </p:cNvPicPr>
          <p:nvPr/>
        </p:nvPicPr>
        <p:blipFill>
          <a:blip r:embed="rId7" cstate="print"/>
          <a:srcRect/>
          <a:stretch>
            <a:fillRect/>
          </a:stretch>
        </p:blipFill>
        <p:spPr bwMode="auto">
          <a:xfrm>
            <a:off x="5173663" y="2813050"/>
            <a:ext cx="1147762" cy="938213"/>
          </a:xfrm>
          <a:prstGeom prst="rect">
            <a:avLst/>
          </a:prstGeom>
          <a:noFill/>
          <a:ln w="9525">
            <a:noFill/>
            <a:miter lim="800000"/>
            <a:headEnd/>
            <a:tailEnd/>
          </a:ln>
        </p:spPr>
      </p:pic>
      <p:sp>
        <p:nvSpPr>
          <p:cNvPr id="30729" name="Text Box 6"/>
          <p:cNvSpPr txBox="1">
            <a:spLocks noChangeArrowheads="1"/>
          </p:cNvSpPr>
          <p:nvPr/>
        </p:nvSpPr>
        <p:spPr bwMode="auto">
          <a:xfrm>
            <a:off x="133350" y="6380163"/>
            <a:ext cx="2927350" cy="366712"/>
          </a:xfrm>
          <a:prstGeom prst="rect">
            <a:avLst/>
          </a:prstGeom>
          <a:noFill/>
          <a:ln w="12700" algn="ctr">
            <a:noFill/>
            <a:miter lim="800000"/>
            <a:headEnd type="none" w="sm" len="sm"/>
            <a:tailEnd type="none" w="sm" len="sm"/>
          </a:ln>
        </p:spPr>
        <p:txBody>
          <a:bodyPr wrap="none">
            <a:spAutoFit/>
          </a:bodyPr>
          <a:lstStyle/>
          <a:p>
            <a:r>
              <a:rPr lang="en-US" sz="1800">
                <a:solidFill>
                  <a:schemeClr val="bg1"/>
                </a:solidFill>
              </a:rPr>
              <a:t>www.microsoft.com/protect</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9" descr="HeadlineBar_green"/>
          <p:cNvPicPr>
            <a:picLocks noChangeAspect="1" noChangeArrowheads="1"/>
          </p:cNvPicPr>
          <p:nvPr/>
        </p:nvPicPr>
        <p:blipFill>
          <a:blip r:embed="rId3" cstate="print"/>
          <a:srcRect/>
          <a:stretch>
            <a:fillRect/>
          </a:stretch>
        </p:blipFill>
        <p:spPr bwMode="auto">
          <a:xfrm>
            <a:off x="0" y="381000"/>
            <a:ext cx="9145588" cy="1555750"/>
          </a:xfrm>
          <a:prstGeom prst="rect">
            <a:avLst/>
          </a:prstGeom>
          <a:noFill/>
          <a:ln w="9525">
            <a:noFill/>
            <a:miter lim="800000"/>
            <a:headEnd/>
            <a:tailEnd/>
          </a:ln>
        </p:spPr>
      </p:pic>
      <p:pic>
        <p:nvPicPr>
          <p:cNvPr id="4099" name="Picture 4" descr="MSN icon safety shield"/>
          <p:cNvPicPr>
            <a:picLocks noChangeAspect="1" noChangeArrowheads="1"/>
          </p:cNvPicPr>
          <p:nvPr/>
        </p:nvPicPr>
        <p:blipFill>
          <a:blip r:embed="rId4" cstate="print"/>
          <a:srcRect/>
          <a:stretch>
            <a:fillRect/>
          </a:stretch>
        </p:blipFill>
        <p:spPr bwMode="auto">
          <a:xfrm>
            <a:off x="4229100" y="1333500"/>
            <a:ext cx="4422775" cy="5791200"/>
          </a:xfrm>
          <a:prstGeom prst="rect">
            <a:avLst/>
          </a:prstGeom>
          <a:noFill/>
          <a:ln w="9525">
            <a:noFill/>
            <a:miter lim="800000"/>
            <a:headEnd/>
            <a:tailEnd/>
          </a:ln>
        </p:spPr>
      </p:pic>
      <p:pic>
        <p:nvPicPr>
          <p:cNvPr id="4100" name="Picture 6" descr="XP icon credential manager"/>
          <p:cNvPicPr>
            <a:picLocks noChangeAspect="1" noChangeArrowheads="1"/>
          </p:cNvPicPr>
          <p:nvPr/>
        </p:nvPicPr>
        <p:blipFill>
          <a:blip r:embed="rId5" cstate="print"/>
          <a:srcRect/>
          <a:stretch>
            <a:fillRect/>
          </a:stretch>
        </p:blipFill>
        <p:spPr bwMode="auto">
          <a:xfrm>
            <a:off x="5600700" y="2171700"/>
            <a:ext cx="1619250" cy="1876425"/>
          </a:xfrm>
          <a:prstGeom prst="rect">
            <a:avLst/>
          </a:prstGeom>
          <a:noFill/>
          <a:ln w="9525">
            <a:noFill/>
            <a:miter lim="800000"/>
            <a:headEnd/>
            <a:tailEnd/>
          </a:ln>
        </p:spPr>
      </p:pic>
      <p:sp>
        <p:nvSpPr>
          <p:cNvPr id="4101" name="Text Box 7"/>
          <p:cNvSpPr txBox="1">
            <a:spLocks noChangeArrowheads="1"/>
          </p:cNvSpPr>
          <p:nvPr/>
        </p:nvSpPr>
        <p:spPr bwMode="auto">
          <a:xfrm>
            <a:off x="1279525" y="-649288"/>
            <a:ext cx="184150" cy="366713"/>
          </a:xfrm>
          <a:prstGeom prst="rect">
            <a:avLst/>
          </a:prstGeom>
          <a:noFill/>
          <a:ln w="9525">
            <a:noFill/>
            <a:miter lim="800000"/>
            <a:headEnd/>
            <a:tailEnd/>
          </a:ln>
        </p:spPr>
        <p:txBody>
          <a:bodyPr wrap="none">
            <a:spAutoFit/>
          </a:bodyPr>
          <a:lstStyle/>
          <a:p>
            <a:pPr eaLnBrk="1" hangingPunct="1"/>
            <a:endParaRPr lang="en-US" sz="1800"/>
          </a:p>
        </p:txBody>
      </p:sp>
      <p:sp>
        <p:nvSpPr>
          <p:cNvPr id="4102" name="Text Box 8"/>
          <p:cNvSpPr txBox="1">
            <a:spLocks noChangeArrowheads="1"/>
          </p:cNvSpPr>
          <p:nvPr/>
        </p:nvSpPr>
        <p:spPr bwMode="auto">
          <a:xfrm>
            <a:off x="4632325" y="-725488"/>
            <a:ext cx="184150" cy="366713"/>
          </a:xfrm>
          <a:prstGeom prst="rect">
            <a:avLst/>
          </a:prstGeom>
          <a:noFill/>
          <a:ln w="9525">
            <a:noFill/>
            <a:miter lim="800000"/>
            <a:headEnd/>
            <a:tailEnd/>
          </a:ln>
        </p:spPr>
        <p:txBody>
          <a:bodyPr wrap="none">
            <a:spAutoFit/>
          </a:bodyPr>
          <a:lstStyle/>
          <a:p>
            <a:pPr eaLnBrk="1" hangingPunct="1"/>
            <a:endParaRPr lang="en-US" sz="1800"/>
          </a:p>
        </p:txBody>
      </p:sp>
      <p:sp>
        <p:nvSpPr>
          <p:cNvPr id="4103" name="Text Box 9"/>
          <p:cNvSpPr txBox="1">
            <a:spLocks noChangeArrowheads="1"/>
          </p:cNvSpPr>
          <p:nvPr/>
        </p:nvSpPr>
        <p:spPr bwMode="auto">
          <a:xfrm>
            <a:off x="7985125" y="-877888"/>
            <a:ext cx="184150" cy="366713"/>
          </a:xfrm>
          <a:prstGeom prst="rect">
            <a:avLst/>
          </a:prstGeom>
          <a:noFill/>
          <a:ln w="9525">
            <a:noFill/>
            <a:miter lim="800000"/>
            <a:headEnd/>
            <a:tailEnd/>
          </a:ln>
        </p:spPr>
        <p:txBody>
          <a:bodyPr wrap="none">
            <a:spAutoFit/>
          </a:bodyPr>
          <a:lstStyle/>
          <a:p>
            <a:pPr eaLnBrk="1" hangingPunct="1"/>
            <a:endParaRPr lang="en-US" sz="1800"/>
          </a:p>
        </p:txBody>
      </p:sp>
      <p:sp>
        <p:nvSpPr>
          <p:cNvPr id="4104" name="Rectangle 23"/>
          <p:cNvSpPr>
            <a:spLocks noGrp="1" noChangeArrowheads="1"/>
          </p:cNvSpPr>
          <p:nvPr>
            <p:ph type="title"/>
          </p:nvPr>
        </p:nvSpPr>
        <p:spPr>
          <a:xfrm>
            <a:off x="719138" y="692150"/>
            <a:ext cx="6278562" cy="1135063"/>
          </a:xfrm>
        </p:spPr>
        <p:txBody>
          <a:bodyPr/>
          <a:lstStyle/>
          <a:p>
            <a:pPr eaLnBrk="1" hangingPunct="1"/>
            <a:r>
              <a:rPr lang="en-US" sz="3600" smtClean="0">
                <a:solidFill>
                  <a:schemeClr val="bg1"/>
                </a:solidFill>
              </a:rPr>
              <a:t>Online Security Versus </a:t>
            </a:r>
            <a:br>
              <a:rPr lang="en-US" sz="3600" smtClean="0">
                <a:solidFill>
                  <a:schemeClr val="bg1"/>
                </a:solidFill>
              </a:rPr>
            </a:br>
            <a:r>
              <a:rPr lang="en-US" sz="3600" smtClean="0">
                <a:solidFill>
                  <a:schemeClr val="bg1"/>
                </a:solidFill>
              </a:rPr>
              <a:t>Online Safety</a:t>
            </a:r>
            <a:r>
              <a:rPr lang="en-US" sz="4000" smtClean="0"/>
              <a:t> </a:t>
            </a:r>
          </a:p>
        </p:txBody>
      </p:sp>
      <p:sp>
        <p:nvSpPr>
          <p:cNvPr id="4105" name="Rectangle 24"/>
          <p:cNvSpPr>
            <a:spLocks noGrp="1" noChangeArrowheads="1"/>
          </p:cNvSpPr>
          <p:nvPr>
            <p:ph type="body" idx="1"/>
          </p:nvPr>
        </p:nvSpPr>
        <p:spPr>
          <a:xfrm>
            <a:off x="776288" y="2254250"/>
            <a:ext cx="3708400" cy="3195638"/>
          </a:xfrm>
        </p:spPr>
        <p:txBody>
          <a:bodyPr/>
          <a:lstStyle/>
          <a:p>
            <a:pPr marL="0" indent="0" eaLnBrk="1" hangingPunct="1">
              <a:spcBef>
                <a:spcPct val="40000"/>
              </a:spcBef>
              <a:buFont typeface="Wingdings" pitchFamily="2" charset="2"/>
              <a:buNone/>
            </a:pPr>
            <a:r>
              <a:rPr lang="en-US" sz="2400" b="1" smtClean="0">
                <a:solidFill>
                  <a:schemeClr val="accent1"/>
                </a:solidFill>
              </a:rPr>
              <a:t>Security:</a:t>
            </a:r>
            <a:r>
              <a:rPr lang="en-US" sz="2400" smtClean="0"/>
              <a:t> We must secure our computers with technology in the same way that we secure the doors to our homes.</a:t>
            </a:r>
          </a:p>
          <a:p>
            <a:pPr marL="0" indent="0" eaLnBrk="1" hangingPunct="1">
              <a:spcBef>
                <a:spcPct val="40000"/>
              </a:spcBef>
              <a:buFont typeface="Wingdings" pitchFamily="2" charset="2"/>
              <a:buNone/>
            </a:pPr>
            <a:r>
              <a:rPr lang="en-US" sz="2400" b="1" smtClean="0">
                <a:solidFill>
                  <a:schemeClr val="accent1"/>
                </a:solidFill>
              </a:rPr>
              <a:t>Safety:</a:t>
            </a:r>
            <a:r>
              <a:rPr lang="en-US" sz="2400" smtClean="0"/>
              <a:t> We must act in ways that help protect us against the risks that come with Internet use. </a:t>
            </a:r>
          </a:p>
        </p:txBody>
      </p:sp>
      <p:sp>
        <p:nvSpPr>
          <p:cNvPr id="4106" name="Text Box 6"/>
          <p:cNvSpPr txBox="1">
            <a:spLocks noChangeArrowheads="1"/>
          </p:cNvSpPr>
          <p:nvPr/>
        </p:nvSpPr>
        <p:spPr bwMode="auto">
          <a:xfrm>
            <a:off x="133350" y="6380163"/>
            <a:ext cx="2927350" cy="366712"/>
          </a:xfrm>
          <a:prstGeom prst="rect">
            <a:avLst/>
          </a:prstGeom>
          <a:noFill/>
          <a:ln w="12700" algn="ctr">
            <a:noFill/>
            <a:miter lim="800000"/>
            <a:headEnd type="none" w="sm" len="sm"/>
            <a:tailEnd type="none" w="sm" len="sm"/>
          </a:ln>
        </p:spPr>
        <p:txBody>
          <a:bodyPr wrap="none">
            <a:spAutoFit/>
          </a:bodyPr>
          <a:lstStyle/>
          <a:p>
            <a:r>
              <a:rPr lang="en-US" sz="1800">
                <a:solidFill>
                  <a:schemeClr val="bg1"/>
                </a:solidFill>
              </a:rPr>
              <a:t>www.microsoft.com/protect</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746" name="Picture 11" descr="GreenBackGradient"/>
          <p:cNvPicPr>
            <a:picLocks noChangeAspect="1" noChangeArrowheads="1"/>
          </p:cNvPicPr>
          <p:nvPr/>
        </p:nvPicPr>
        <p:blipFill>
          <a:blip r:embed="rId3" cstate="print"/>
          <a:srcRect/>
          <a:stretch>
            <a:fillRect/>
          </a:stretch>
        </p:blipFill>
        <p:spPr bwMode="auto">
          <a:xfrm>
            <a:off x="-1825625" y="3951288"/>
            <a:ext cx="12744450" cy="1835150"/>
          </a:xfrm>
          <a:prstGeom prst="rect">
            <a:avLst/>
          </a:prstGeom>
          <a:noFill/>
          <a:ln w="9525">
            <a:noFill/>
            <a:miter lim="800000"/>
            <a:headEnd/>
            <a:tailEnd/>
          </a:ln>
        </p:spPr>
      </p:pic>
      <p:pic>
        <p:nvPicPr>
          <p:cNvPr id="31747" name="Picture 10" descr="HeadlineBar_green"/>
          <p:cNvPicPr>
            <a:picLocks noChangeAspect="1" noChangeArrowheads="1"/>
          </p:cNvPicPr>
          <p:nvPr/>
        </p:nvPicPr>
        <p:blipFill>
          <a:blip r:embed="rId4" cstate="print"/>
          <a:srcRect/>
          <a:stretch>
            <a:fillRect/>
          </a:stretch>
        </p:blipFill>
        <p:spPr bwMode="auto">
          <a:xfrm>
            <a:off x="0" y="381000"/>
            <a:ext cx="9145588" cy="1123950"/>
          </a:xfrm>
          <a:prstGeom prst="rect">
            <a:avLst/>
          </a:prstGeom>
          <a:noFill/>
          <a:ln w="9525">
            <a:noFill/>
            <a:miter lim="800000"/>
            <a:headEnd/>
            <a:tailEnd/>
          </a:ln>
        </p:spPr>
      </p:pic>
      <p:pic>
        <p:nvPicPr>
          <p:cNvPr id="31748" name="Picture 21" descr="white glow rectangle"/>
          <p:cNvPicPr>
            <a:picLocks noChangeAspect="1" noChangeArrowheads="1"/>
          </p:cNvPicPr>
          <p:nvPr/>
        </p:nvPicPr>
        <p:blipFill>
          <a:blip r:embed="rId5" cstate="print"/>
          <a:srcRect/>
          <a:stretch>
            <a:fillRect/>
          </a:stretch>
        </p:blipFill>
        <p:spPr bwMode="auto">
          <a:xfrm>
            <a:off x="869950" y="4267200"/>
            <a:ext cx="2768600" cy="1333500"/>
          </a:xfrm>
          <a:prstGeom prst="rect">
            <a:avLst/>
          </a:prstGeom>
          <a:noFill/>
          <a:ln w="9525">
            <a:noFill/>
            <a:miter lim="800000"/>
            <a:headEnd/>
            <a:tailEnd/>
          </a:ln>
        </p:spPr>
      </p:pic>
      <p:sp>
        <p:nvSpPr>
          <p:cNvPr id="31749" name="Rectangle 2"/>
          <p:cNvSpPr>
            <a:spLocks noChangeArrowheads="1"/>
          </p:cNvSpPr>
          <p:nvPr/>
        </p:nvSpPr>
        <p:spPr bwMode="auto">
          <a:xfrm>
            <a:off x="3649663" y="4411663"/>
            <a:ext cx="4911725" cy="835025"/>
          </a:xfrm>
          <a:prstGeom prst="rect">
            <a:avLst/>
          </a:prstGeom>
          <a:noFill/>
          <a:ln w="9525" algn="ctr">
            <a:noFill/>
            <a:miter lim="800000"/>
            <a:headEnd/>
            <a:tailEnd/>
          </a:ln>
        </p:spPr>
        <p:txBody>
          <a:bodyPr>
            <a:spAutoFit/>
          </a:bodyPr>
          <a:lstStyle/>
          <a:p>
            <a:pPr eaLnBrk="1" hangingPunct="1">
              <a:lnSpc>
                <a:spcPct val="90000"/>
              </a:lnSpc>
              <a:spcBef>
                <a:spcPct val="30000"/>
              </a:spcBef>
              <a:buClr>
                <a:schemeClr val="tx2"/>
              </a:buClr>
              <a:buSzPct val="70000"/>
              <a:buFont typeface="Wingdings" pitchFamily="2" charset="2"/>
              <a:buNone/>
            </a:pPr>
            <a:r>
              <a:rPr lang="en-US" sz="1800">
                <a:solidFill>
                  <a:schemeClr val="bg1"/>
                </a:solidFill>
              </a:rPr>
              <a:t>Get a copy of your </a:t>
            </a:r>
            <a:r>
              <a:rPr lang="en-US" sz="1800" b="1">
                <a:solidFill>
                  <a:schemeClr val="bg1"/>
                </a:solidFill>
              </a:rPr>
              <a:t>credit report</a:t>
            </a:r>
            <a:r>
              <a:rPr lang="en-US" sz="1800">
                <a:solidFill>
                  <a:schemeClr val="bg1"/>
                </a:solidFill>
              </a:rPr>
              <a:t> </a:t>
            </a:r>
            <a:br>
              <a:rPr lang="en-US" sz="1800">
                <a:solidFill>
                  <a:schemeClr val="bg1"/>
                </a:solidFill>
              </a:rPr>
            </a:br>
            <a:r>
              <a:rPr lang="en-US" sz="1800">
                <a:solidFill>
                  <a:schemeClr val="bg1"/>
                </a:solidFill>
              </a:rPr>
              <a:t>and ensure your account is marked </a:t>
            </a:r>
            <a:br>
              <a:rPr lang="en-US" sz="1800">
                <a:solidFill>
                  <a:schemeClr val="bg1"/>
                </a:solidFill>
              </a:rPr>
            </a:br>
            <a:r>
              <a:rPr lang="en-US" sz="1800">
                <a:solidFill>
                  <a:schemeClr val="bg1"/>
                </a:solidFill>
              </a:rPr>
              <a:t>“fraud alert” and “victim’s statement”</a:t>
            </a:r>
            <a:endParaRPr lang="en-US" sz="2200"/>
          </a:p>
        </p:txBody>
      </p:sp>
      <p:sp>
        <p:nvSpPr>
          <p:cNvPr id="31750" name="Rectangle 15"/>
          <p:cNvSpPr>
            <a:spLocks noGrp="1" noChangeArrowheads="1"/>
          </p:cNvSpPr>
          <p:nvPr>
            <p:ph type="title"/>
          </p:nvPr>
        </p:nvSpPr>
        <p:spPr>
          <a:xfrm>
            <a:off x="735013" y="696913"/>
            <a:ext cx="7191375" cy="585787"/>
          </a:xfrm>
        </p:spPr>
        <p:txBody>
          <a:bodyPr/>
          <a:lstStyle/>
          <a:p>
            <a:pPr eaLnBrk="1" hangingPunct="1"/>
            <a:r>
              <a:rPr lang="en-US" sz="3600" smtClean="0">
                <a:solidFill>
                  <a:schemeClr val="bg1"/>
                </a:solidFill>
              </a:rPr>
              <a:t>If Your Identity is Stolen</a:t>
            </a:r>
            <a:endParaRPr lang="en-US" smtClean="0"/>
          </a:p>
        </p:txBody>
      </p:sp>
      <p:sp>
        <p:nvSpPr>
          <p:cNvPr id="31751" name="Rectangle 16"/>
          <p:cNvSpPr>
            <a:spLocks noGrp="1" noChangeArrowheads="1"/>
          </p:cNvSpPr>
          <p:nvPr>
            <p:ph type="body" idx="1"/>
          </p:nvPr>
        </p:nvSpPr>
        <p:spPr>
          <a:xfrm>
            <a:off x="755650" y="1919288"/>
            <a:ext cx="6546850" cy="1878012"/>
          </a:xfrm>
        </p:spPr>
        <p:txBody>
          <a:bodyPr/>
          <a:lstStyle/>
          <a:p>
            <a:pPr eaLnBrk="1" hangingPunct="1">
              <a:buSzPct val="80000"/>
              <a:buFont typeface="Times" pitchFamily="18" charset="0"/>
              <a:buChar char="•"/>
            </a:pPr>
            <a:r>
              <a:rPr lang="en-US" sz="2600" smtClean="0"/>
              <a:t>Report it</a:t>
            </a:r>
          </a:p>
          <a:p>
            <a:pPr eaLnBrk="1" hangingPunct="1">
              <a:buSzPct val="80000"/>
              <a:buFont typeface="Times" pitchFamily="18" charset="0"/>
              <a:buChar char="•"/>
            </a:pPr>
            <a:r>
              <a:rPr lang="en-US" sz="2600" smtClean="0"/>
              <a:t>Follow up in writing</a:t>
            </a:r>
          </a:p>
          <a:p>
            <a:pPr eaLnBrk="1" hangingPunct="1">
              <a:buSzPct val="80000"/>
              <a:buFont typeface="Times" pitchFamily="18" charset="0"/>
              <a:buChar char="•"/>
            </a:pPr>
            <a:r>
              <a:rPr lang="en-US" sz="2600" smtClean="0"/>
              <a:t>Change all passwords</a:t>
            </a:r>
          </a:p>
          <a:p>
            <a:pPr eaLnBrk="1" hangingPunct="1">
              <a:buSzPct val="80000"/>
              <a:buFont typeface="Times" pitchFamily="18" charset="0"/>
              <a:buChar char="•"/>
            </a:pPr>
            <a:r>
              <a:rPr lang="en-US" sz="2600" smtClean="0"/>
              <a:t>Place fraud alert on credit reports</a:t>
            </a:r>
            <a:endParaRPr lang="en-US" smtClean="0"/>
          </a:p>
        </p:txBody>
      </p:sp>
      <p:pic>
        <p:nvPicPr>
          <p:cNvPr id="31752" name="Picture 9" descr="efx_logo"/>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162050" y="4625975"/>
            <a:ext cx="1314450" cy="300038"/>
          </a:xfrm>
          <a:prstGeom prst="rect">
            <a:avLst/>
          </a:prstGeom>
          <a:noFill/>
          <a:ln w="9525">
            <a:noFill/>
            <a:miter lim="800000"/>
            <a:headEnd/>
            <a:tailEnd/>
          </a:ln>
        </p:spPr>
      </p:pic>
      <p:pic>
        <p:nvPicPr>
          <p:cNvPr id="31753" name="Picture 10" descr="ps_logo"/>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150938" y="5026025"/>
            <a:ext cx="1019175" cy="352425"/>
          </a:xfrm>
          <a:prstGeom prst="rect">
            <a:avLst/>
          </a:prstGeom>
          <a:noFill/>
          <a:ln w="9525">
            <a:noFill/>
            <a:miter lim="800000"/>
            <a:headEnd/>
            <a:tailEnd/>
          </a:ln>
        </p:spPr>
      </p:pic>
      <p:pic>
        <p:nvPicPr>
          <p:cNvPr id="31754" name="Picture 11" descr="logo"/>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433638" y="4460875"/>
            <a:ext cx="1009650" cy="923925"/>
          </a:xfrm>
          <a:prstGeom prst="rect">
            <a:avLst/>
          </a:prstGeom>
          <a:noFill/>
          <a:ln w="9525">
            <a:noFill/>
            <a:miter lim="800000"/>
            <a:headEnd/>
            <a:tailEnd/>
          </a:ln>
        </p:spPr>
      </p:pic>
      <p:sp>
        <p:nvSpPr>
          <p:cNvPr id="31755" name="Text Box 6"/>
          <p:cNvSpPr txBox="1">
            <a:spLocks noChangeArrowheads="1"/>
          </p:cNvSpPr>
          <p:nvPr/>
        </p:nvSpPr>
        <p:spPr bwMode="auto">
          <a:xfrm>
            <a:off x="133350" y="6380163"/>
            <a:ext cx="2927350" cy="366712"/>
          </a:xfrm>
          <a:prstGeom prst="rect">
            <a:avLst/>
          </a:prstGeom>
          <a:noFill/>
          <a:ln w="12700" algn="ctr">
            <a:noFill/>
            <a:miter lim="800000"/>
            <a:headEnd type="none" w="sm" len="sm"/>
            <a:tailEnd type="none" w="sm" len="sm"/>
          </a:ln>
        </p:spPr>
        <p:txBody>
          <a:bodyPr wrap="none">
            <a:spAutoFit/>
          </a:bodyPr>
          <a:lstStyle/>
          <a:p>
            <a:r>
              <a:rPr lang="en-US" sz="1800">
                <a:solidFill>
                  <a:schemeClr val="bg1"/>
                </a:solidFill>
              </a:rPr>
              <a:t>www.microsoft.com/protect</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19" descr="HeadlineBar_green"/>
          <p:cNvPicPr>
            <a:picLocks noChangeAspect="1" noChangeArrowheads="1"/>
          </p:cNvPicPr>
          <p:nvPr/>
        </p:nvPicPr>
        <p:blipFill>
          <a:blip r:embed="rId3" cstate="print"/>
          <a:srcRect/>
          <a:stretch>
            <a:fillRect/>
          </a:stretch>
        </p:blipFill>
        <p:spPr bwMode="auto">
          <a:xfrm>
            <a:off x="0" y="381000"/>
            <a:ext cx="9145588" cy="1123950"/>
          </a:xfrm>
          <a:prstGeom prst="rect">
            <a:avLst/>
          </a:prstGeom>
          <a:noFill/>
          <a:ln w="9525">
            <a:noFill/>
            <a:miter lim="800000"/>
            <a:headEnd/>
            <a:tailEnd/>
          </a:ln>
        </p:spPr>
      </p:pic>
      <p:sp>
        <p:nvSpPr>
          <p:cNvPr id="5123" name="Rectangle 24"/>
          <p:cNvSpPr>
            <a:spLocks noGrp="1" noChangeArrowheads="1"/>
          </p:cNvSpPr>
          <p:nvPr>
            <p:ph type="title"/>
          </p:nvPr>
        </p:nvSpPr>
        <p:spPr>
          <a:xfrm>
            <a:off x="698500" y="693738"/>
            <a:ext cx="7707313" cy="585787"/>
          </a:xfrm>
        </p:spPr>
        <p:txBody>
          <a:bodyPr/>
          <a:lstStyle/>
          <a:p>
            <a:pPr eaLnBrk="1" hangingPunct="1"/>
            <a:r>
              <a:rPr lang="en-US" sz="3600" smtClean="0">
                <a:solidFill>
                  <a:schemeClr val="bg1"/>
                </a:solidFill>
              </a:rPr>
              <a:t>Primary Online Risks and Threats</a:t>
            </a:r>
            <a:endParaRPr lang="en-US" sz="4200" smtClean="0"/>
          </a:p>
        </p:txBody>
      </p:sp>
      <p:grpSp>
        <p:nvGrpSpPr>
          <p:cNvPr id="5124" name="Group 18"/>
          <p:cNvGrpSpPr>
            <a:grpSpLocks/>
          </p:cNvGrpSpPr>
          <p:nvPr/>
        </p:nvGrpSpPr>
        <p:grpSpPr bwMode="auto">
          <a:xfrm>
            <a:off x="3382963" y="1806575"/>
            <a:ext cx="2278062" cy="3968750"/>
            <a:chOff x="387350" y="1250950"/>
            <a:chExt cx="2524125" cy="4399308"/>
          </a:xfrm>
        </p:grpSpPr>
        <p:sp>
          <p:nvSpPr>
            <p:cNvPr id="5136" name="Rectangle 26"/>
            <p:cNvSpPr>
              <a:spLocks noChangeArrowheads="1"/>
            </p:cNvSpPr>
            <p:nvPr/>
          </p:nvSpPr>
          <p:spPr bwMode="hidden">
            <a:xfrm>
              <a:off x="390525" y="2459038"/>
              <a:ext cx="2520950" cy="3128962"/>
            </a:xfrm>
            <a:prstGeom prst="rect">
              <a:avLst/>
            </a:prstGeom>
            <a:gradFill rotWithShape="1">
              <a:gsLst>
                <a:gs pos="0">
                  <a:srgbClr val="D8E6F4"/>
                </a:gs>
                <a:gs pos="100000">
                  <a:schemeClr val="bg1"/>
                </a:gs>
              </a:gsLst>
              <a:lin ang="5400000" scaled="1"/>
            </a:gradFill>
            <a:ln w="9525">
              <a:noFill/>
              <a:miter lim="800000"/>
              <a:headEnd/>
              <a:tailEnd/>
            </a:ln>
          </p:spPr>
          <p:txBody>
            <a:bodyPr anchor="ctr"/>
            <a:lstStyle/>
            <a:p>
              <a:endParaRPr lang="en-US"/>
            </a:p>
          </p:txBody>
        </p:sp>
        <p:pic>
          <p:nvPicPr>
            <p:cNvPr id="5137" name="Picture 31" descr="64455_176x131_protect_family2"/>
            <p:cNvPicPr>
              <a:picLocks noChangeAspect="1" noChangeArrowheads="1"/>
            </p:cNvPicPr>
            <p:nvPr/>
          </p:nvPicPr>
          <p:blipFill>
            <a:blip r:embed="rId4" cstate="print"/>
            <a:srcRect t="38931"/>
            <a:stretch>
              <a:fillRect/>
            </a:stretch>
          </p:blipFill>
          <p:spPr bwMode="auto">
            <a:xfrm>
              <a:off x="387350" y="1255713"/>
              <a:ext cx="2517775" cy="1201737"/>
            </a:xfrm>
            <a:prstGeom prst="rect">
              <a:avLst/>
            </a:prstGeom>
            <a:noFill/>
            <a:ln w="9525">
              <a:noFill/>
              <a:miter lim="800000"/>
              <a:headEnd/>
              <a:tailEnd/>
            </a:ln>
          </p:spPr>
        </p:pic>
        <p:sp>
          <p:nvSpPr>
            <p:cNvPr id="5138" name="Rectangle 32"/>
            <p:cNvSpPr>
              <a:spLocks noChangeArrowheads="1"/>
            </p:cNvSpPr>
            <p:nvPr/>
          </p:nvSpPr>
          <p:spPr bwMode="white">
            <a:xfrm>
              <a:off x="387350" y="2390775"/>
              <a:ext cx="2514600" cy="66675"/>
            </a:xfrm>
            <a:prstGeom prst="rect">
              <a:avLst/>
            </a:prstGeom>
            <a:solidFill>
              <a:srgbClr val="FFFFFF">
                <a:alpha val="50195"/>
              </a:srgbClr>
            </a:solidFill>
            <a:ln w="12700" algn="ctr">
              <a:noFill/>
              <a:miter lim="800000"/>
              <a:headEnd type="none" w="sm" len="sm"/>
              <a:tailEnd type="none" w="sm" len="sm"/>
            </a:ln>
          </p:spPr>
          <p:txBody>
            <a:bodyPr wrap="none" anchor="ctr"/>
            <a:lstStyle/>
            <a:p>
              <a:endParaRPr lang="en-US"/>
            </a:p>
          </p:txBody>
        </p:sp>
        <p:sp>
          <p:nvSpPr>
            <p:cNvPr id="5139" name="Line 33"/>
            <p:cNvSpPr>
              <a:spLocks noChangeShapeType="1"/>
            </p:cNvSpPr>
            <p:nvPr/>
          </p:nvSpPr>
          <p:spPr bwMode="gray">
            <a:xfrm>
              <a:off x="387350" y="1250950"/>
              <a:ext cx="2514600" cy="0"/>
            </a:xfrm>
            <a:prstGeom prst="line">
              <a:avLst/>
            </a:prstGeom>
            <a:noFill/>
            <a:ln w="12700">
              <a:solidFill>
                <a:schemeClr val="folHlink"/>
              </a:solidFill>
              <a:round/>
              <a:headEnd type="none" w="sm" len="sm"/>
              <a:tailEnd type="none" w="sm" len="sm"/>
            </a:ln>
          </p:spPr>
          <p:txBody>
            <a:bodyPr wrap="none" anchor="ctr"/>
            <a:lstStyle/>
            <a:p>
              <a:endParaRPr lang="en-US"/>
            </a:p>
          </p:txBody>
        </p:sp>
        <p:sp>
          <p:nvSpPr>
            <p:cNvPr id="5140" name="Rectangle 43"/>
            <p:cNvSpPr>
              <a:spLocks noChangeArrowheads="1"/>
            </p:cNvSpPr>
            <p:nvPr/>
          </p:nvSpPr>
          <p:spPr bwMode="auto">
            <a:xfrm>
              <a:off x="543899" y="2590099"/>
              <a:ext cx="2313048" cy="3060159"/>
            </a:xfrm>
            <a:prstGeom prst="rect">
              <a:avLst/>
            </a:prstGeom>
            <a:noFill/>
            <a:ln w="9525">
              <a:noFill/>
              <a:miter lim="800000"/>
              <a:headEnd/>
              <a:tailEnd/>
            </a:ln>
          </p:spPr>
          <p:txBody>
            <a:bodyPr>
              <a:spAutoFit/>
            </a:bodyPr>
            <a:lstStyle/>
            <a:p>
              <a:pPr marL="342900" indent="-342900" eaLnBrk="1" hangingPunct="1">
                <a:lnSpc>
                  <a:spcPct val="90000"/>
                </a:lnSpc>
                <a:spcBef>
                  <a:spcPct val="30000"/>
                </a:spcBef>
                <a:buClr>
                  <a:schemeClr val="tx2"/>
                </a:buClr>
                <a:buSzPct val="70000"/>
                <a:buFont typeface="Wingdings" pitchFamily="2" charset="2"/>
                <a:buNone/>
              </a:pPr>
              <a:r>
                <a:rPr lang="en-US" sz="2000" b="1">
                  <a:solidFill>
                    <a:schemeClr val="tx2"/>
                  </a:solidFill>
                </a:rPr>
                <a:t>To Families</a:t>
              </a:r>
            </a:p>
            <a:p>
              <a:pPr marL="342900" indent="-342900" eaLnBrk="1" hangingPunct="1">
                <a:lnSpc>
                  <a:spcPct val="90000"/>
                </a:lnSpc>
                <a:spcBef>
                  <a:spcPct val="30000"/>
                </a:spcBef>
                <a:buClr>
                  <a:schemeClr val="tx2"/>
                </a:buClr>
                <a:buSzPct val="80000"/>
                <a:buFont typeface="Times" pitchFamily="18" charset="0"/>
                <a:buChar char="•"/>
              </a:pPr>
              <a:r>
                <a:rPr lang="en-US" sz="1800"/>
                <a:t>Cyberbullies </a:t>
              </a:r>
            </a:p>
            <a:p>
              <a:pPr marL="342900" indent="-342900" eaLnBrk="1" hangingPunct="1">
                <a:lnSpc>
                  <a:spcPct val="90000"/>
                </a:lnSpc>
                <a:spcBef>
                  <a:spcPct val="30000"/>
                </a:spcBef>
                <a:buClr>
                  <a:schemeClr val="tx2"/>
                </a:buClr>
                <a:buSzPct val="80000"/>
                <a:buFont typeface="Times" pitchFamily="18" charset="0"/>
                <a:buChar char="•"/>
              </a:pPr>
              <a:r>
                <a:rPr lang="en-US" sz="1800"/>
                <a:t>File-sharing abuses</a:t>
              </a:r>
            </a:p>
            <a:p>
              <a:pPr marL="342900" indent="-342900" eaLnBrk="1" hangingPunct="1">
                <a:lnSpc>
                  <a:spcPct val="90000"/>
                </a:lnSpc>
                <a:spcBef>
                  <a:spcPct val="30000"/>
                </a:spcBef>
                <a:buClr>
                  <a:schemeClr val="tx2"/>
                </a:buClr>
                <a:buSzPct val="80000"/>
                <a:buFont typeface="Times" pitchFamily="18" charset="0"/>
                <a:buChar char="•"/>
              </a:pPr>
              <a:r>
                <a:rPr lang="en-US" sz="1800"/>
                <a:t>Invasion of privacy</a:t>
              </a:r>
            </a:p>
            <a:p>
              <a:pPr marL="342900" indent="-342900" eaLnBrk="1" hangingPunct="1">
                <a:lnSpc>
                  <a:spcPct val="90000"/>
                </a:lnSpc>
                <a:spcBef>
                  <a:spcPct val="30000"/>
                </a:spcBef>
                <a:buClr>
                  <a:schemeClr val="tx2"/>
                </a:buClr>
                <a:buSzPct val="80000"/>
                <a:buFont typeface="Times" pitchFamily="18" charset="0"/>
                <a:buChar char="•"/>
              </a:pPr>
              <a:r>
                <a:rPr lang="en-US" sz="1800"/>
                <a:t>Disturbing content </a:t>
              </a:r>
            </a:p>
            <a:p>
              <a:pPr marL="342900" indent="-342900" eaLnBrk="1" hangingPunct="1">
                <a:lnSpc>
                  <a:spcPct val="90000"/>
                </a:lnSpc>
                <a:spcBef>
                  <a:spcPct val="30000"/>
                </a:spcBef>
                <a:buClr>
                  <a:schemeClr val="tx2"/>
                </a:buClr>
                <a:buSzPct val="80000"/>
                <a:buFont typeface="Times" pitchFamily="18" charset="0"/>
                <a:buChar char="•"/>
              </a:pPr>
              <a:r>
                <a:rPr lang="en-US" sz="1800"/>
                <a:t>Predators</a:t>
              </a:r>
              <a:endParaRPr lang="en-US" sz="2000"/>
            </a:p>
          </p:txBody>
        </p:sp>
      </p:grpSp>
      <p:grpSp>
        <p:nvGrpSpPr>
          <p:cNvPr id="5125" name="Group 19"/>
          <p:cNvGrpSpPr>
            <a:grpSpLocks/>
          </p:cNvGrpSpPr>
          <p:nvPr/>
        </p:nvGrpSpPr>
        <p:grpSpPr bwMode="auto">
          <a:xfrm>
            <a:off x="5905500" y="1800225"/>
            <a:ext cx="2411413" cy="3990975"/>
            <a:chOff x="3306763" y="1254125"/>
            <a:chExt cx="2617787" cy="4333875"/>
          </a:xfrm>
        </p:grpSpPr>
        <p:pic>
          <p:nvPicPr>
            <p:cNvPr id="5132" name="Picture 4" descr="64455_176x131_protect_yourself2"/>
            <p:cNvPicPr>
              <a:picLocks noChangeAspect="1" noChangeArrowheads="1"/>
            </p:cNvPicPr>
            <p:nvPr/>
          </p:nvPicPr>
          <p:blipFill>
            <a:blip r:embed="rId5" cstate="print"/>
            <a:srcRect b="36069"/>
            <a:stretch>
              <a:fillRect/>
            </a:stretch>
          </p:blipFill>
          <p:spPr bwMode="auto">
            <a:xfrm>
              <a:off x="3311525" y="1260475"/>
              <a:ext cx="2527300" cy="1203325"/>
            </a:xfrm>
            <a:prstGeom prst="rect">
              <a:avLst/>
            </a:prstGeom>
            <a:noFill/>
            <a:ln w="9525">
              <a:noFill/>
              <a:miter lim="800000"/>
              <a:headEnd/>
              <a:tailEnd/>
            </a:ln>
          </p:spPr>
        </p:pic>
        <p:sp>
          <p:nvSpPr>
            <p:cNvPr id="5133" name="Rectangle 25"/>
            <p:cNvSpPr>
              <a:spLocks noChangeArrowheads="1"/>
            </p:cNvSpPr>
            <p:nvPr/>
          </p:nvSpPr>
          <p:spPr bwMode="hidden">
            <a:xfrm>
              <a:off x="3306763" y="2459038"/>
              <a:ext cx="2536825" cy="3128962"/>
            </a:xfrm>
            <a:prstGeom prst="rect">
              <a:avLst/>
            </a:prstGeom>
            <a:gradFill rotWithShape="1">
              <a:gsLst>
                <a:gs pos="0">
                  <a:srgbClr val="F7F3D5"/>
                </a:gs>
                <a:gs pos="100000">
                  <a:schemeClr val="bg1"/>
                </a:gs>
              </a:gsLst>
              <a:lin ang="5400000" scaled="1"/>
            </a:gradFill>
            <a:ln w="9525" algn="ctr">
              <a:noFill/>
              <a:miter lim="800000"/>
              <a:headEnd/>
              <a:tailEnd/>
            </a:ln>
          </p:spPr>
          <p:txBody>
            <a:bodyPr anchor="ctr"/>
            <a:lstStyle/>
            <a:p>
              <a:endParaRPr lang="en-US"/>
            </a:p>
          </p:txBody>
        </p:sp>
        <p:sp>
          <p:nvSpPr>
            <p:cNvPr id="5134" name="Line 34"/>
            <p:cNvSpPr>
              <a:spLocks noChangeShapeType="1"/>
            </p:cNvSpPr>
            <p:nvPr/>
          </p:nvSpPr>
          <p:spPr bwMode="gray">
            <a:xfrm>
              <a:off x="3308350" y="1254125"/>
              <a:ext cx="2530475" cy="0"/>
            </a:xfrm>
            <a:prstGeom prst="line">
              <a:avLst/>
            </a:prstGeom>
            <a:noFill/>
            <a:ln w="12700">
              <a:solidFill>
                <a:schemeClr val="hlink"/>
              </a:solidFill>
              <a:round/>
              <a:headEnd type="none" w="sm" len="sm"/>
              <a:tailEnd type="none" w="sm" len="sm"/>
            </a:ln>
          </p:spPr>
          <p:txBody>
            <a:bodyPr wrap="none" anchor="ctr"/>
            <a:lstStyle/>
            <a:p>
              <a:endParaRPr lang="en-US"/>
            </a:p>
          </p:txBody>
        </p:sp>
        <p:sp>
          <p:nvSpPr>
            <p:cNvPr id="5135" name="Rectangle 44"/>
            <p:cNvSpPr>
              <a:spLocks noChangeArrowheads="1"/>
            </p:cNvSpPr>
            <p:nvPr/>
          </p:nvSpPr>
          <p:spPr bwMode="auto">
            <a:xfrm>
              <a:off x="3334337" y="2590145"/>
              <a:ext cx="2590213" cy="2439313"/>
            </a:xfrm>
            <a:prstGeom prst="rect">
              <a:avLst/>
            </a:prstGeom>
            <a:noFill/>
            <a:ln w="9525">
              <a:noFill/>
              <a:miter lim="800000"/>
              <a:headEnd/>
              <a:tailEnd/>
            </a:ln>
          </p:spPr>
          <p:txBody>
            <a:bodyPr>
              <a:spAutoFit/>
            </a:bodyPr>
            <a:lstStyle/>
            <a:p>
              <a:pPr marL="342900" indent="-342900" eaLnBrk="1" hangingPunct="1">
                <a:lnSpc>
                  <a:spcPct val="90000"/>
                </a:lnSpc>
                <a:spcBef>
                  <a:spcPct val="30000"/>
                </a:spcBef>
                <a:buClr>
                  <a:schemeClr val="tx2"/>
                </a:buClr>
                <a:buSzPct val="70000"/>
                <a:buFont typeface="Wingdings" pitchFamily="2" charset="2"/>
                <a:buNone/>
              </a:pPr>
              <a:r>
                <a:rPr lang="en-US" sz="2000" b="1">
                  <a:solidFill>
                    <a:schemeClr val="tx2"/>
                  </a:solidFill>
                </a:rPr>
                <a:t>To Personal</a:t>
              </a:r>
            </a:p>
            <a:p>
              <a:pPr marL="342900" indent="-342900" eaLnBrk="1" hangingPunct="1">
                <a:lnSpc>
                  <a:spcPct val="90000"/>
                </a:lnSpc>
                <a:buClr>
                  <a:schemeClr val="tx2"/>
                </a:buClr>
                <a:buSzPct val="70000"/>
                <a:buFont typeface="Wingdings" pitchFamily="2" charset="2"/>
                <a:buNone/>
              </a:pPr>
              <a:r>
                <a:rPr lang="en-US" sz="2000" b="1">
                  <a:solidFill>
                    <a:schemeClr val="tx2"/>
                  </a:solidFill>
                </a:rPr>
                <a:t>Information</a:t>
              </a:r>
            </a:p>
            <a:p>
              <a:pPr marL="342900" indent="-342900" eaLnBrk="1" hangingPunct="1">
                <a:lnSpc>
                  <a:spcPct val="90000"/>
                </a:lnSpc>
                <a:spcBef>
                  <a:spcPct val="30000"/>
                </a:spcBef>
                <a:buClr>
                  <a:schemeClr val="tx2"/>
                </a:buClr>
                <a:buSzPct val="80000"/>
                <a:buFont typeface="Times" pitchFamily="18" charset="0"/>
                <a:buChar char="•"/>
              </a:pPr>
              <a:r>
                <a:rPr lang="en-US" sz="1800"/>
                <a:t>Online fraud and phishing</a:t>
              </a:r>
            </a:p>
            <a:p>
              <a:pPr marL="342900" indent="-342900" eaLnBrk="1" hangingPunct="1">
                <a:lnSpc>
                  <a:spcPct val="90000"/>
                </a:lnSpc>
                <a:spcBef>
                  <a:spcPct val="30000"/>
                </a:spcBef>
                <a:buClr>
                  <a:schemeClr val="tx2"/>
                </a:buClr>
                <a:buSzPct val="80000"/>
                <a:buFont typeface="Times" pitchFamily="18" charset="0"/>
                <a:buChar char="•"/>
              </a:pPr>
              <a:r>
                <a:rPr lang="en-US" sz="1800"/>
                <a:t>Hoaxes </a:t>
              </a:r>
            </a:p>
            <a:p>
              <a:pPr marL="342900" indent="-342900" eaLnBrk="1" hangingPunct="1">
                <a:lnSpc>
                  <a:spcPct val="90000"/>
                </a:lnSpc>
                <a:spcBef>
                  <a:spcPct val="30000"/>
                </a:spcBef>
                <a:buClr>
                  <a:schemeClr val="tx2"/>
                </a:buClr>
                <a:buSzPct val="80000"/>
                <a:buFont typeface="Times" pitchFamily="18" charset="0"/>
                <a:buChar char="•"/>
              </a:pPr>
              <a:r>
                <a:rPr lang="en-US" sz="1800"/>
                <a:t>Identity theft</a:t>
              </a:r>
            </a:p>
            <a:p>
              <a:pPr marL="342900" indent="-342900" eaLnBrk="1" hangingPunct="1">
                <a:lnSpc>
                  <a:spcPct val="90000"/>
                </a:lnSpc>
                <a:spcBef>
                  <a:spcPct val="30000"/>
                </a:spcBef>
                <a:buClr>
                  <a:schemeClr val="tx2"/>
                </a:buClr>
                <a:buSzPct val="80000"/>
                <a:buFont typeface="Times" pitchFamily="18" charset="0"/>
                <a:buChar char="•"/>
              </a:pPr>
              <a:r>
                <a:rPr lang="en-US" sz="1800"/>
                <a:t>Spam</a:t>
              </a:r>
              <a:r>
                <a:rPr lang="en-US" sz="2000"/>
                <a:t> </a:t>
              </a:r>
            </a:p>
          </p:txBody>
        </p:sp>
      </p:grpSp>
      <p:grpSp>
        <p:nvGrpSpPr>
          <p:cNvPr id="5126" name="Group 15"/>
          <p:cNvGrpSpPr>
            <a:grpSpLocks/>
          </p:cNvGrpSpPr>
          <p:nvPr/>
        </p:nvGrpSpPr>
        <p:grpSpPr bwMode="auto">
          <a:xfrm>
            <a:off x="668338" y="1800225"/>
            <a:ext cx="2498725" cy="4067175"/>
            <a:chOff x="794857" y="1254125"/>
            <a:chExt cx="2544041" cy="4333875"/>
          </a:xfrm>
        </p:grpSpPr>
        <p:pic>
          <p:nvPicPr>
            <p:cNvPr id="5128" name="Picture 3" descr="64455_176x131_protect_computer2"/>
            <p:cNvPicPr>
              <a:picLocks noChangeAspect="1" noChangeArrowheads="1"/>
            </p:cNvPicPr>
            <p:nvPr/>
          </p:nvPicPr>
          <p:blipFill>
            <a:blip r:embed="rId6" cstate="print"/>
            <a:srcRect b="36069"/>
            <a:stretch>
              <a:fillRect/>
            </a:stretch>
          </p:blipFill>
          <p:spPr bwMode="auto">
            <a:xfrm>
              <a:off x="811598" y="1260475"/>
              <a:ext cx="2527300" cy="1203325"/>
            </a:xfrm>
            <a:prstGeom prst="rect">
              <a:avLst/>
            </a:prstGeom>
            <a:noFill/>
            <a:ln w="9525">
              <a:noFill/>
              <a:miter lim="800000"/>
              <a:headEnd/>
              <a:tailEnd/>
            </a:ln>
          </p:spPr>
        </p:pic>
        <p:sp>
          <p:nvSpPr>
            <p:cNvPr id="5129" name="Rectangle 9"/>
            <p:cNvSpPr>
              <a:spLocks noChangeArrowheads="1"/>
            </p:cNvSpPr>
            <p:nvPr/>
          </p:nvSpPr>
          <p:spPr bwMode="hidden">
            <a:xfrm>
              <a:off x="811598" y="2459038"/>
              <a:ext cx="2527300" cy="3128962"/>
            </a:xfrm>
            <a:prstGeom prst="rect">
              <a:avLst/>
            </a:prstGeom>
            <a:gradFill rotWithShape="1">
              <a:gsLst>
                <a:gs pos="0">
                  <a:srgbClr val="D9F4D8"/>
                </a:gs>
                <a:gs pos="100000">
                  <a:schemeClr val="bg1"/>
                </a:gs>
              </a:gsLst>
              <a:lin ang="5400000" scaled="1"/>
            </a:gradFill>
            <a:ln w="9525" algn="ctr">
              <a:noFill/>
              <a:miter lim="800000"/>
              <a:headEnd/>
              <a:tailEnd/>
            </a:ln>
          </p:spPr>
          <p:txBody>
            <a:bodyPr anchor="ctr"/>
            <a:lstStyle/>
            <a:p>
              <a:endParaRPr lang="en-US"/>
            </a:p>
          </p:txBody>
        </p:sp>
        <p:sp>
          <p:nvSpPr>
            <p:cNvPr id="5130" name="Line 37"/>
            <p:cNvSpPr>
              <a:spLocks noChangeShapeType="1"/>
            </p:cNvSpPr>
            <p:nvPr/>
          </p:nvSpPr>
          <p:spPr bwMode="gray">
            <a:xfrm>
              <a:off x="794857" y="1254125"/>
              <a:ext cx="2533650" cy="0"/>
            </a:xfrm>
            <a:prstGeom prst="line">
              <a:avLst/>
            </a:prstGeom>
            <a:noFill/>
            <a:ln w="12700">
              <a:solidFill>
                <a:srgbClr val="78D557"/>
              </a:solidFill>
              <a:round/>
              <a:headEnd type="none" w="sm" len="sm"/>
              <a:tailEnd type="none" w="sm" len="sm"/>
            </a:ln>
          </p:spPr>
          <p:txBody>
            <a:bodyPr wrap="none" anchor="ctr"/>
            <a:lstStyle/>
            <a:p>
              <a:endParaRPr lang="en-US"/>
            </a:p>
          </p:txBody>
        </p:sp>
        <p:sp>
          <p:nvSpPr>
            <p:cNvPr id="5131" name="Rectangle 45"/>
            <p:cNvSpPr>
              <a:spLocks noChangeArrowheads="1"/>
            </p:cNvSpPr>
            <p:nvPr/>
          </p:nvSpPr>
          <p:spPr bwMode="auto">
            <a:xfrm>
              <a:off x="899916" y="2590488"/>
              <a:ext cx="2316144" cy="1837076"/>
            </a:xfrm>
            <a:prstGeom prst="rect">
              <a:avLst/>
            </a:prstGeom>
            <a:noFill/>
            <a:ln w="9525">
              <a:noFill/>
              <a:miter lim="800000"/>
              <a:headEnd/>
              <a:tailEnd/>
            </a:ln>
          </p:spPr>
          <p:txBody>
            <a:bodyPr>
              <a:spAutoFit/>
            </a:bodyPr>
            <a:lstStyle/>
            <a:p>
              <a:pPr marL="342900" indent="-342900" eaLnBrk="1" hangingPunct="1">
                <a:lnSpc>
                  <a:spcPct val="90000"/>
                </a:lnSpc>
                <a:spcBef>
                  <a:spcPct val="30000"/>
                </a:spcBef>
                <a:buClr>
                  <a:schemeClr val="tx2"/>
                </a:buClr>
                <a:buSzPct val="70000"/>
                <a:buFont typeface="Wingdings" pitchFamily="2" charset="2"/>
                <a:buNone/>
              </a:pPr>
              <a:r>
                <a:rPr lang="en-US" sz="2000" b="1">
                  <a:solidFill>
                    <a:schemeClr val="tx2"/>
                  </a:solidFill>
                </a:rPr>
                <a:t>To Computers</a:t>
              </a:r>
            </a:p>
            <a:p>
              <a:pPr marL="342900" indent="-342900" eaLnBrk="1" hangingPunct="1">
                <a:lnSpc>
                  <a:spcPct val="90000"/>
                </a:lnSpc>
                <a:spcBef>
                  <a:spcPct val="30000"/>
                </a:spcBef>
                <a:buClr>
                  <a:schemeClr val="tx2"/>
                </a:buClr>
                <a:buSzPct val="80000"/>
                <a:buFont typeface="Times" pitchFamily="18" charset="0"/>
                <a:buChar char="•"/>
              </a:pPr>
              <a:r>
                <a:rPr lang="en-US" sz="1800"/>
                <a:t>Viruses </a:t>
              </a:r>
            </a:p>
            <a:p>
              <a:pPr marL="342900" indent="-342900" eaLnBrk="1" hangingPunct="1">
                <a:lnSpc>
                  <a:spcPct val="90000"/>
                </a:lnSpc>
                <a:spcBef>
                  <a:spcPct val="30000"/>
                </a:spcBef>
                <a:buClr>
                  <a:schemeClr val="tx2"/>
                </a:buClr>
                <a:buSzPct val="80000"/>
                <a:buFont typeface="Times" pitchFamily="18" charset="0"/>
                <a:buChar char="•"/>
              </a:pPr>
              <a:r>
                <a:rPr lang="en-US" sz="1800"/>
                <a:t>Worms </a:t>
              </a:r>
            </a:p>
            <a:p>
              <a:pPr marL="342900" indent="-342900" eaLnBrk="1" hangingPunct="1">
                <a:lnSpc>
                  <a:spcPct val="90000"/>
                </a:lnSpc>
                <a:spcBef>
                  <a:spcPct val="30000"/>
                </a:spcBef>
                <a:buClr>
                  <a:schemeClr val="tx2"/>
                </a:buClr>
                <a:buSzPct val="80000"/>
                <a:buFont typeface="Times" pitchFamily="18" charset="0"/>
                <a:buChar char="•"/>
              </a:pPr>
              <a:r>
                <a:rPr lang="en-US" sz="1800"/>
                <a:t>Trojans</a:t>
              </a:r>
            </a:p>
            <a:p>
              <a:pPr marL="342900" indent="-342900" eaLnBrk="1" hangingPunct="1">
                <a:lnSpc>
                  <a:spcPct val="90000"/>
                </a:lnSpc>
                <a:spcBef>
                  <a:spcPct val="30000"/>
                </a:spcBef>
                <a:buClr>
                  <a:schemeClr val="tx2"/>
                </a:buClr>
                <a:buSzPct val="80000"/>
                <a:buFont typeface="Times" pitchFamily="18" charset="0"/>
                <a:buChar char="•"/>
              </a:pPr>
              <a:r>
                <a:rPr lang="en-US" sz="1800"/>
                <a:t>Spyware</a:t>
              </a:r>
              <a:r>
                <a:rPr lang="en-US" sz="2000"/>
                <a:t> </a:t>
              </a:r>
            </a:p>
          </p:txBody>
        </p:sp>
      </p:grpSp>
      <p:sp>
        <p:nvSpPr>
          <p:cNvPr id="5127" name="Text Box 6"/>
          <p:cNvSpPr txBox="1">
            <a:spLocks noChangeArrowheads="1"/>
          </p:cNvSpPr>
          <p:nvPr/>
        </p:nvSpPr>
        <p:spPr bwMode="auto">
          <a:xfrm>
            <a:off x="133350" y="6380163"/>
            <a:ext cx="2927350" cy="366712"/>
          </a:xfrm>
          <a:prstGeom prst="rect">
            <a:avLst/>
          </a:prstGeom>
          <a:noFill/>
          <a:ln w="12700" algn="ctr">
            <a:noFill/>
            <a:miter lim="800000"/>
            <a:headEnd type="none" w="sm" len="sm"/>
            <a:tailEnd type="none" w="sm" len="sm"/>
          </a:ln>
        </p:spPr>
        <p:txBody>
          <a:bodyPr wrap="none">
            <a:spAutoFit/>
          </a:bodyPr>
          <a:lstStyle/>
          <a:p>
            <a:r>
              <a:rPr lang="en-US" sz="1800">
                <a:solidFill>
                  <a:schemeClr val="bg1"/>
                </a:solidFill>
              </a:rPr>
              <a:t>www.microsoft.com/protect</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19" descr="HeadlineBar_green"/>
          <p:cNvPicPr>
            <a:picLocks noChangeAspect="1" noChangeArrowheads="1"/>
          </p:cNvPicPr>
          <p:nvPr/>
        </p:nvPicPr>
        <p:blipFill>
          <a:blip r:embed="rId3" cstate="print"/>
          <a:srcRect/>
          <a:stretch>
            <a:fillRect/>
          </a:stretch>
        </p:blipFill>
        <p:spPr bwMode="auto">
          <a:xfrm>
            <a:off x="0" y="381000"/>
            <a:ext cx="9145588" cy="1123950"/>
          </a:xfrm>
          <a:prstGeom prst="rect">
            <a:avLst/>
          </a:prstGeom>
          <a:noFill/>
          <a:ln w="9525">
            <a:noFill/>
            <a:miter lim="800000"/>
            <a:headEnd/>
            <a:tailEnd/>
          </a:ln>
        </p:spPr>
      </p:pic>
      <p:pic>
        <p:nvPicPr>
          <p:cNvPr id="6147" name="Picture 29" descr="circle"/>
          <p:cNvPicPr>
            <a:picLocks noChangeAspect="1" noChangeArrowheads="1"/>
          </p:cNvPicPr>
          <p:nvPr/>
        </p:nvPicPr>
        <p:blipFill>
          <a:blip r:embed="rId4" cstate="print"/>
          <a:srcRect/>
          <a:stretch>
            <a:fillRect/>
          </a:stretch>
        </p:blipFill>
        <p:spPr bwMode="auto">
          <a:xfrm>
            <a:off x="777875" y="2078038"/>
            <a:ext cx="1466850" cy="1476375"/>
          </a:xfrm>
          <a:prstGeom prst="rect">
            <a:avLst/>
          </a:prstGeom>
          <a:noFill/>
          <a:ln w="9525">
            <a:noFill/>
            <a:miter lim="800000"/>
            <a:headEnd/>
            <a:tailEnd/>
          </a:ln>
        </p:spPr>
      </p:pic>
      <p:pic>
        <p:nvPicPr>
          <p:cNvPr id="6148" name="Picture 30" descr="circle"/>
          <p:cNvPicPr>
            <a:picLocks noChangeAspect="1" noChangeArrowheads="1"/>
          </p:cNvPicPr>
          <p:nvPr/>
        </p:nvPicPr>
        <p:blipFill>
          <a:blip r:embed="rId4" cstate="print"/>
          <a:srcRect/>
          <a:stretch>
            <a:fillRect/>
          </a:stretch>
        </p:blipFill>
        <p:spPr bwMode="auto">
          <a:xfrm>
            <a:off x="3589338" y="2549525"/>
            <a:ext cx="1466850" cy="1476375"/>
          </a:xfrm>
          <a:prstGeom prst="rect">
            <a:avLst/>
          </a:prstGeom>
          <a:noFill/>
          <a:ln w="9525">
            <a:noFill/>
            <a:miter lim="800000"/>
            <a:headEnd/>
            <a:tailEnd/>
          </a:ln>
        </p:spPr>
      </p:pic>
      <p:pic>
        <p:nvPicPr>
          <p:cNvPr id="6149" name="Picture 31" descr="circle"/>
          <p:cNvPicPr>
            <a:picLocks noChangeAspect="1" noChangeArrowheads="1"/>
          </p:cNvPicPr>
          <p:nvPr/>
        </p:nvPicPr>
        <p:blipFill>
          <a:blip r:embed="rId4" cstate="print"/>
          <a:srcRect/>
          <a:stretch>
            <a:fillRect/>
          </a:stretch>
        </p:blipFill>
        <p:spPr bwMode="auto">
          <a:xfrm>
            <a:off x="6315075" y="3000375"/>
            <a:ext cx="1466850" cy="1476375"/>
          </a:xfrm>
          <a:prstGeom prst="rect">
            <a:avLst/>
          </a:prstGeom>
          <a:noFill/>
          <a:ln w="9525">
            <a:noFill/>
            <a:miter lim="800000"/>
            <a:headEnd/>
            <a:tailEnd/>
          </a:ln>
        </p:spPr>
      </p:pic>
      <p:sp>
        <p:nvSpPr>
          <p:cNvPr id="6150" name="Text Box 4"/>
          <p:cNvSpPr txBox="1">
            <a:spLocks noChangeArrowheads="1"/>
          </p:cNvSpPr>
          <p:nvPr/>
        </p:nvSpPr>
        <p:spPr bwMode="auto">
          <a:xfrm>
            <a:off x="3200400" y="3582988"/>
            <a:ext cx="2932113" cy="519112"/>
          </a:xfrm>
          <a:prstGeom prst="rect">
            <a:avLst/>
          </a:prstGeom>
          <a:noFill/>
          <a:ln w="9525">
            <a:noFill/>
            <a:miter lim="800000"/>
            <a:headEnd/>
            <a:tailEnd/>
          </a:ln>
        </p:spPr>
        <p:txBody>
          <a:bodyPr>
            <a:spAutoFit/>
          </a:bodyPr>
          <a:lstStyle/>
          <a:p>
            <a:pPr algn="ctr" eaLnBrk="1" hangingPunct="1"/>
            <a:endParaRPr lang="en-US" b="1"/>
          </a:p>
        </p:txBody>
      </p:sp>
      <p:sp>
        <p:nvSpPr>
          <p:cNvPr id="6151" name="Text Box 5"/>
          <p:cNvSpPr txBox="1">
            <a:spLocks noChangeArrowheads="1"/>
          </p:cNvSpPr>
          <p:nvPr/>
        </p:nvSpPr>
        <p:spPr bwMode="auto">
          <a:xfrm>
            <a:off x="152400" y="3340100"/>
            <a:ext cx="2932113" cy="519113"/>
          </a:xfrm>
          <a:prstGeom prst="rect">
            <a:avLst/>
          </a:prstGeom>
          <a:noFill/>
          <a:ln w="9525">
            <a:noFill/>
            <a:miter lim="800000"/>
            <a:headEnd/>
            <a:tailEnd/>
          </a:ln>
        </p:spPr>
        <p:txBody>
          <a:bodyPr>
            <a:spAutoFit/>
          </a:bodyPr>
          <a:lstStyle/>
          <a:p>
            <a:pPr algn="ctr" eaLnBrk="1" hangingPunct="1"/>
            <a:endParaRPr lang="en-US" b="1"/>
          </a:p>
        </p:txBody>
      </p:sp>
      <p:sp>
        <p:nvSpPr>
          <p:cNvPr id="6152" name="Text Box 6"/>
          <p:cNvSpPr txBox="1">
            <a:spLocks noChangeArrowheads="1"/>
          </p:cNvSpPr>
          <p:nvPr/>
        </p:nvSpPr>
        <p:spPr bwMode="auto">
          <a:xfrm>
            <a:off x="6211888" y="3582988"/>
            <a:ext cx="2932112" cy="519112"/>
          </a:xfrm>
          <a:prstGeom prst="rect">
            <a:avLst/>
          </a:prstGeom>
          <a:noFill/>
          <a:ln w="9525">
            <a:noFill/>
            <a:miter lim="800000"/>
            <a:headEnd/>
            <a:tailEnd/>
          </a:ln>
        </p:spPr>
        <p:txBody>
          <a:bodyPr>
            <a:spAutoFit/>
          </a:bodyPr>
          <a:lstStyle/>
          <a:p>
            <a:pPr algn="ctr" eaLnBrk="1" hangingPunct="1"/>
            <a:endParaRPr lang="en-US" b="1"/>
          </a:p>
        </p:txBody>
      </p:sp>
      <p:pic>
        <p:nvPicPr>
          <p:cNvPr id="6153" name="Picture 8" descr="Virus"/>
          <p:cNvPicPr>
            <a:picLocks noChangeAspect="1" noChangeArrowheads="1"/>
          </p:cNvPicPr>
          <p:nvPr/>
        </p:nvPicPr>
        <p:blipFill>
          <a:blip r:embed="rId5" cstate="print"/>
          <a:srcRect/>
          <a:stretch>
            <a:fillRect/>
          </a:stretch>
        </p:blipFill>
        <p:spPr bwMode="auto">
          <a:xfrm>
            <a:off x="1143000" y="1868488"/>
            <a:ext cx="1730375" cy="1365250"/>
          </a:xfrm>
          <a:prstGeom prst="rect">
            <a:avLst/>
          </a:prstGeom>
          <a:noFill/>
          <a:ln w="9525">
            <a:noFill/>
            <a:miter lim="800000"/>
            <a:headEnd/>
            <a:tailEnd/>
          </a:ln>
        </p:spPr>
      </p:pic>
      <p:pic>
        <p:nvPicPr>
          <p:cNvPr id="6154" name="Picture 9" descr="trogan mail"/>
          <p:cNvPicPr>
            <a:picLocks noChangeAspect="1" noChangeArrowheads="1"/>
          </p:cNvPicPr>
          <p:nvPr/>
        </p:nvPicPr>
        <p:blipFill>
          <a:blip r:embed="rId6" cstate="print"/>
          <a:srcRect/>
          <a:stretch>
            <a:fillRect/>
          </a:stretch>
        </p:blipFill>
        <p:spPr bwMode="auto">
          <a:xfrm>
            <a:off x="3944938" y="2373313"/>
            <a:ext cx="1400175" cy="1270000"/>
          </a:xfrm>
          <a:prstGeom prst="rect">
            <a:avLst/>
          </a:prstGeom>
          <a:noFill/>
          <a:ln w="9525">
            <a:noFill/>
            <a:miter lim="800000"/>
            <a:headEnd/>
            <a:tailEnd/>
          </a:ln>
        </p:spPr>
      </p:pic>
      <p:pic>
        <p:nvPicPr>
          <p:cNvPr id="6155" name="Picture 10" descr="spy"/>
          <p:cNvPicPr>
            <a:picLocks noChangeAspect="1" noChangeArrowheads="1"/>
          </p:cNvPicPr>
          <p:nvPr/>
        </p:nvPicPr>
        <p:blipFill>
          <a:blip r:embed="rId7" cstate="print"/>
          <a:srcRect/>
          <a:stretch>
            <a:fillRect/>
          </a:stretch>
        </p:blipFill>
        <p:spPr bwMode="auto">
          <a:xfrm>
            <a:off x="6689725" y="2824163"/>
            <a:ext cx="1462088" cy="1195387"/>
          </a:xfrm>
          <a:prstGeom prst="rect">
            <a:avLst/>
          </a:prstGeom>
          <a:noFill/>
          <a:ln w="9525">
            <a:noFill/>
            <a:miter lim="800000"/>
            <a:headEnd/>
            <a:tailEnd/>
          </a:ln>
        </p:spPr>
      </p:pic>
      <p:sp>
        <p:nvSpPr>
          <p:cNvPr id="6156" name="Text Box 11"/>
          <p:cNvSpPr txBox="1">
            <a:spLocks noChangeArrowheads="1"/>
          </p:cNvSpPr>
          <p:nvPr/>
        </p:nvSpPr>
        <p:spPr bwMode="auto">
          <a:xfrm>
            <a:off x="990600" y="5092700"/>
            <a:ext cx="2932113" cy="519113"/>
          </a:xfrm>
          <a:prstGeom prst="rect">
            <a:avLst/>
          </a:prstGeom>
          <a:noFill/>
          <a:ln w="9525">
            <a:noFill/>
            <a:miter lim="800000"/>
            <a:headEnd/>
            <a:tailEnd/>
          </a:ln>
        </p:spPr>
        <p:txBody>
          <a:bodyPr>
            <a:spAutoFit/>
          </a:bodyPr>
          <a:lstStyle/>
          <a:p>
            <a:pPr algn="ctr" eaLnBrk="1" hangingPunct="1"/>
            <a:endParaRPr lang="en-US" b="1"/>
          </a:p>
        </p:txBody>
      </p:sp>
      <p:sp>
        <p:nvSpPr>
          <p:cNvPr id="6157" name="Text Box 13"/>
          <p:cNvSpPr txBox="1">
            <a:spLocks noChangeArrowheads="1"/>
          </p:cNvSpPr>
          <p:nvPr/>
        </p:nvSpPr>
        <p:spPr bwMode="auto">
          <a:xfrm>
            <a:off x="4699000" y="3427413"/>
            <a:ext cx="184150" cy="750887"/>
          </a:xfrm>
          <a:prstGeom prst="rect">
            <a:avLst/>
          </a:prstGeom>
          <a:noFill/>
          <a:ln w="9525">
            <a:noFill/>
            <a:miter lim="800000"/>
            <a:headEnd/>
            <a:tailEnd/>
          </a:ln>
        </p:spPr>
        <p:txBody>
          <a:bodyPr wrap="none">
            <a:spAutoFit/>
          </a:bodyPr>
          <a:lstStyle/>
          <a:p>
            <a:pPr algn="ctr" eaLnBrk="1" hangingPunct="1">
              <a:lnSpc>
                <a:spcPct val="90000"/>
              </a:lnSpc>
              <a:tabLst>
                <a:tab pos="457200" algn="l"/>
                <a:tab pos="914400" algn="l"/>
              </a:tabLst>
            </a:pPr>
            <a:endParaRPr lang="en-US" sz="4800"/>
          </a:p>
        </p:txBody>
      </p:sp>
      <p:sp>
        <p:nvSpPr>
          <p:cNvPr id="6158" name="Text Box 21"/>
          <p:cNvSpPr txBox="1">
            <a:spLocks noChangeArrowheads="1"/>
          </p:cNvSpPr>
          <p:nvPr/>
        </p:nvSpPr>
        <p:spPr bwMode="auto">
          <a:xfrm>
            <a:off x="854075" y="3567113"/>
            <a:ext cx="2286000" cy="1489075"/>
          </a:xfrm>
          <a:prstGeom prst="rect">
            <a:avLst/>
          </a:prstGeom>
          <a:noFill/>
          <a:ln w="9525" algn="ctr">
            <a:noFill/>
            <a:miter lim="800000"/>
            <a:headEnd/>
            <a:tailEnd/>
          </a:ln>
        </p:spPr>
        <p:txBody>
          <a:bodyPr>
            <a:spAutoFit/>
          </a:bodyPr>
          <a:lstStyle/>
          <a:p>
            <a:pPr eaLnBrk="1" hangingPunct="1">
              <a:lnSpc>
                <a:spcPct val="85000"/>
              </a:lnSpc>
              <a:spcBef>
                <a:spcPct val="30000"/>
              </a:spcBef>
            </a:pPr>
            <a:r>
              <a:rPr lang="en-US" sz="2000" b="1">
                <a:solidFill>
                  <a:schemeClr val="tx2"/>
                </a:solidFill>
              </a:rPr>
              <a:t>Viruses/Worms</a:t>
            </a:r>
            <a:endParaRPr lang="en-US" sz="2000" b="1"/>
          </a:p>
          <a:p>
            <a:pPr eaLnBrk="1" hangingPunct="1">
              <a:lnSpc>
                <a:spcPct val="85000"/>
              </a:lnSpc>
              <a:spcBef>
                <a:spcPct val="30000"/>
              </a:spcBef>
            </a:pPr>
            <a:r>
              <a:rPr lang="en-US" sz="1600"/>
              <a:t>Software programs designed to invade your computer, and copy, damage, or delete your data.</a:t>
            </a:r>
            <a:r>
              <a:rPr lang="en-US" sz="1800"/>
              <a:t> </a:t>
            </a:r>
          </a:p>
        </p:txBody>
      </p:sp>
      <p:sp>
        <p:nvSpPr>
          <p:cNvPr id="6159" name="Text Box 22"/>
          <p:cNvSpPr txBox="1">
            <a:spLocks noChangeArrowheads="1"/>
          </p:cNvSpPr>
          <p:nvPr/>
        </p:nvSpPr>
        <p:spPr bwMode="auto">
          <a:xfrm>
            <a:off x="3630613" y="4038600"/>
            <a:ext cx="2527300" cy="1671638"/>
          </a:xfrm>
          <a:prstGeom prst="rect">
            <a:avLst/>
          </a:prstGeom>
          <a:noFill/>
          <a:ln w="9525" algn="ctr">
            <a:noFill/>
            <a:miter lim="800000"/>
            <a:headEnd/>
            <a:tailEnd/>
          </a:ln>
        </p:spPr>
        <p:txBody>
          <a:bodyPr>
            <a:spAutoFit/>
          </a:bodyPr>
          <a:lstStyle/>
          <a:p>
            <a:pPr eaLnBrk="1" hangingPunct="1">
              <a:lnSpc>
                <a:spcPct val="85000"/>
              </a:lnSpc>
              <a:spcBef>
                <a:spcPct val="30000"/>
              </a:spcBef>
            </a:pPr>
            <a:r>
              <a:rPr lang="en-US" sz="2000" b="1">
                <a:solidFill>
                  <a:schemeClr val="tx2"/>
                </a:solidFill>
              </a:rPr>
              <a:t>Trojans</a:t>
            </a:r>
            <a:endParaRPr lang="en-US" sz="2000" b="1"/>
          </a:p>
          <a:p>
            <a:pPr eaLnBrk="1" hangingPunct="1">
              <a:lnSpc>
                <a:spcPct val="85000"/>
              </a:lnSpc>
              <a:spcBef>
                <a:spcPct val="30000"/>
              </a:spcBef>
            </a:pPr>
            <a:r>
              <a:rPr lang="en-US" sz="1600"/>
              <a:t>Viruses that pretend to be helpful programs while destroying your data, damaging your computer, and stealing your personal information.</a:t>
            </a:r>
            <a:endParaRPr lang="en-US" sz="1800"/>
          </a:p>
        </p:txBody>
      </p:sp>
      <p:sp>
        <p:nvSpPr>
          <p:cNvPr id="6160" name="Text Box 23"/>
          <p:cNvSpPr txBox="1">
            <a:spLocks noChangeArrowheads="1"/>
          </p:cNvSpPr>
          <p:nvPr/>
        </p:nvSpPr>
        <p:spPr bwMode="auto">
          <a:xfrm>
            <a:off x="6388100" y="4635500"/>
            <a:ext cx="2425700" cy="1047750"/>
          </a:xfrm>
          <a:prstGeom prst="rect">
            <a:avLst/>
          </a:prstGeom>
          <a:noFill/>
          <a:ln w="9525" algn="ctr">
            <a:noFill/>
            <a:miter lim="800000"/>
            <a:headEnd/>
            <a:tailEnd/>
          </a:ln>
        </p:spPr>
        <p:txBody>
          <a:bodyPr>
            <a:spAutoFit/>
          </a:bodyPr>
          <a:lstStyle/>
          <a:p>
            <a:pPr eaLnBrk="1" hangingPunct="1">
              <a:lnSpc>
                <a:spcPct val="85000"/>
              </a:lnSpc>
              <a:spcBef>
                <a:spcPct val="30000"/>
              </a:spcBef>
            </a:pPr>
            <a:r>
              <a:rPr lang="en-US" sz="2000" b="1">
                <a:solidFill>
                  <a:schemeClr val="tx2"/>
                </a:solidFill>
              </a:rPr>
              <a:t>Spyware</a:t>
            </a:r>
            <a:endParaRPr lang="en-US" sz="2000" b="1"/>
          </a:p>
          <a:p>
            <a:pPr eaLnBrk="1" hangingPunct="1">
              <a:lnSpc>
                <a:spcPct val="85000"/>
              </a:lnSpc>
              <a:spcBef>
                <a:spcPct val="30000"/>
              </a:spcBef>
            </a:pPr>
            <a:r>
              <a:rPr lang="en-US" sz="1600"/>
              <a:t>Software that tracks your online activities or displays endless ads.</a:t>
            </a:r>
            <a:endParaRPr lang="en-US" sz="1800"/>
          </a:p>
        </p:txBody>
      </p:sp>
      <p:sp>
        <p:nvSpPr>
          <p:cNvPr id="6161" name="Rectangle 27"/>
          <p:cNvSpPr>
            <a:spLocks noGrp="1" noChangeArrowheads="1"/>
          </p:cNvSpPr>
          <p:nvPr>
            <p:ph type="title"/>
          </p:nvPr>
        </p:nvSpPr>
        <p:spPr>
          <a:xfrm>
            <a:off x="661988" y="654050"/>
            <a:ext cx="7886700" cy="585788"/>
          </a:xfrm>
        </p:spPr>
        <p:txBody>
          <a:bodyPr/>
          <a:lstStyle/>
          <a:p>
            <a:pPr eaLnBrk="1" hangingPunct="1"/>
            <a:r>
              <a:rPr lang="en-US" sz="3600" smtClean="0">
                <a:solidFill>
                  <a:schemeClr val="bg1"/>
                </a:solidFill>
              </a:rPr>
              <a:t>Primary Threats to Computer Security</a:t>
            </a:r>
            <a:endParaRPr lang="en-US" sz="3600" smtClean="0"/>
          </a:p>
        </p:txBody>
      </p:sp>
      <p:sp>
        <p:nvSpPr>
          <p:cNvPr id="6162" name="Text Box 6"/>
          <p:cNvSpPr txBox="1">
            <a:spLocks noChangeArrowheads="1"/>
          </p:cNvSpPr>
          <p:nvPr/>
        </p:nvSpPr>
        <p:spPr bwMode="auto">
          <a:xfrm>
            <a:off x="133350" y="6380163"/>
            <a:ext cx="2927350" cy="366712"/>
          </a:xfrm>
          <a:prstGeom prst="rect">
            <a:avLst/>
          </a:prstGeom>
          <a:noFill/>
          <a:ln w="12700" algn="ctr">
            <a:noFill/>
            <a:miter lim="800000"/>
            <a:headEnd type="none" w="sm" len="sm"/>
            <a:tailEnd type="none" w="sm" len="sm"/>
          </a:ln>
        </p:spPr>
        <p:txBody>
          <a:bodyPr wrap="none">
            <a:spAutoFit/>
          </a:bodyPr>
          <a:lstStyle/>
          <a:p>
            <a:r>
              <a:rPr lang="en-US" sz="1800">
                <a:solidFill>
                  <a:schemeClr val="bg1"/>
                </a:solidFill>
              </a:rPr>
              <a:t>www.microsoft.com/protect</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2" descr="HeadlineBar_green"/>
          <p:cNvPicPr>
            <a:picLocks noChangeAspect="1" noChangeArrowheads="1"/>
          </p:cNvPicPr>
          <p:nvPr/>
        </p:nvPicPr>
        <p:blipFill>
          <a:blip r:embed="rId3" cstate="print"/>
          <a:srcRect/>
          <a:stretch>
            <a:fillRect/>
          </a:stretch>
        </p:blipFill>
        <p:spPr bwMode="auto">
          <a:xfrm>
            <a:off x="0" y="381000"/>
            <a:ext cx="9145588" cy="1123950"/>
          </a:xfrm>
          <a:prstGeom prst="rect">
            <a:avLst/>
          </a:prstGeom>
          <a:noFill/>
          <a:ln w="9525">
            <a:noFill/>
            <a:miter lim="800000"/>
            <a:headEnd/>
            <a:tailEnd/>
          </a:ln>
        </p:spPr>
      </p:pic>
      <p:sp>
        <p:nvSpPr>
          <p:cNvPr id="7171" name="Text Box 18"/>
          <p:cNvSpPr txBox="1">
            <a:spLocks noChangeArrowheads="1"/>
          </p:cNvSpPr>
          <p:nvPr/>
        </p:nvSpPr>
        <p:spPr bwMode="auto">
          <a:xfrm>
            <a:off x="2057400" y="4808538"/>
            <a:ext cx="2314575" cy="1219200"/>
          </a:xfrm>
          <a:prstGeom prst="rect">
            <a:avLst/>
          </a:prstGeom>
          <a:noFill/>
          <a:ln w="9525">
            <a:noFill/>
            <a:miter lim="800000"/>
            <a:headEnd/>
            <a:tailEnd/>
          </a:ln>
        </p:spPr>
        <p:txBody>
          <a:bodyPr>
            <a:spAutoFit/>
          </a:bodyPr>
          <a:lstStyle/>
          <a:p>
            <a:pPr eaLnBrk="1" hangingPunct="1">
              <a:lnSpc>
                <a:spcPct val="85000"/>
              </a:lnSpc>
              <a:spcBef>
                <a:spcPct val="15000"/>
              </a:spcBef>
            </a:pPr>
            <a:r>
              <a:rPr lang="en-US" sz="2000" b="1">
                <a:solidFill>
                  <a:schemeClr val="tx2"/>
                </a:solidFill>
              </a:rPr>
              <a:t>Predators</a:t>
            </a:r>
            <a:endParaRPr lang="en-US" sz="2000" b="1"/>
          </a:p>
          <a:p>
            <a:pPr eaLnBrk="1" hangingPunct="1">
              <a:lnSpc>
                <a:spcPct val="85000"/>
              </a:lnSpc>
              <a:spcBef>
                <a:spcPct val="15000"/>
              </a:spcBef>
            </a:pPr>
            <a:r>
              <a:rPr lang="en-US" sz="1600"/>
              <a:t>These people use the Internet to trick children into meeting with them in person.</a:t>
            </a:r>
            <a:endParaRPr lang="en-US" sz="2000" b="1"/>
          </a:p>
        </p:txBody>
      </p:sp>
      <p:sp>
        <p:nvSpPr>
          <p:cNvPr id="7172" name="Text Box 19"/>
          <p:cNvSpPr txBox="1">
            <a:spLocks noChangeArrowheads="1"/>
          </p:cNvSpPr>
          <p:nvPr/>
        </p:nvSpPr>
        <p:spPr bwMode="auto">
          <a:xfrm>
            <a:off x="3378200" y="2895600"/>
            <a:ext cx="2746375" cy="1427163"/>
          </a:xfrm>
          <a:prstGeom prst="rect">
            <a:avLst/>
          </a:prstGeom>
          <a:noFill/>
          <a:ln w="9525">
            <a:noFill/>
            <a:miter lim="800000"/>
            <a:headEnd/>
            <a:tailEnd/>
          </a:ln>
        </p:spPr>
        <p:txBody>
          <a:bodyPr>
            <a:spAutoFit/>
          </a:bodyPr>
          <a:lstStyle/>
          <a:p>
            <a:pPr eaLnBrk="1" hangingPunct="1">
              <a:lnSpc>
                <a:spcPct val="85000"/>
              </a:lnSpc>
              <a:spcBef>
                <a:spcPct val="15000"/>
              </a:spcBef>
            </a:pPr>
            <a:r>
              <a:rPr lang="en-US" sz="2000" b="1">
                <a:solidFill>
                  <a:schemeClr val="tx2"/>
                </a:solidFill>
              </a:rPr>
              <a:t>File-share Abuse</a:t>
            </a:r>
            <a:endParaRPr lang="en-US" sz="2000" b="1"/>
          </a:p>
          <a:p>
            <a:pPr eaLnBrk="1" hangingPunct="1">
              <a:lnSpc>
                <a:spcPct val="85000"/>
              </a:lnSpc>
              <a:spcBef>
                <a:spcPct val="15000"/>
              </a:spcBef>
            </a:pPr>
            <a:r>
              <a:rPr lang="en-US" sz="1600"/>
              <a:t>Unauthorized sharing of music, video, and other </a:t>
            </a:r>
            <a:br>
              <a:rPr lang="en-US" sz="1600"/>
            </a:br>
            <a:r>
              <a:rPr lang="en-US" sz="1600"/>
              <a:t>files may be illegal, </a:t>
            </a:r>
            <a:br>
              <a:rPr lang="en-US" sz="1600"/>
            </a:br>
            <a:r>
              <a:rPr lang="en-US" sz="1600"/>
              <a:t>and download </a:t>
            </a:r>
            <a:br>
              <a:rPr lang="en-US" sz="1600"/>
            </a:br>
            <a:r>
              <a:rPr lang="en-US" sz="1600"/>
              <a:t>malicious software.</a:t>
            </a:r>
            <a:endParaRPr lang="en-US" sz="1800"/>
          </a:p>
        </p:txBody>
      </p:sp>
      <p:sp>
        <p:nvSpPr>
          <p:cNvPr id="7173" name="Text Box 20"/>
          <p:cNvSpPr txBox="1">
            <a:spLocks noChangeArrowheads="1"/>
          </p:cNvSpPr>
          <p:nvPr/>
        </p:nvSpPr>
        <p:spPr bwMode="auto">
          <a:xfrm>
            <a:off x="519113" y="3138488"/>
            <a:ext cx="2451100" cy="1219200"/>
          </a:xfrm>
          <a:prstGeom prst="rect">
            <a:avLst/>
          </a:prstGeom>
          <a:noFill/>
          <a:ln w="9525">
            <a:noFill/>
            <a:miter lim="800000"/>
            <a:headEnd/>
            <a:tailEnd/>
          </a:ln>
        </p:spPr>
        <p:txBody>
          <a:bodyPr>
            <a:spAutoFit/>
          </a:bodyPr>
          <a:lstStyle/>
          <a:p>
            <a:pPr eaLnBrk="1" hangingPunct="1">
              <a:lnSpc>
                <a:spcPct val="85000"/>
              </a:lnSpc>
              <a:spcBef>
                <a:spcPct val="15000"/>
              </a:spcBef>
            </a:pPr>
            <a:r>
              <a:rPr lang="en-US" sz="2000" b="1">
                <a:solidFill>
                  <a:schemeClr val="tx2"/>
                </a:solidFill>
              </a:rPr>
              <a:t>Cyberbullies</a:t>
            </a:r>
            <a:r>
              <a:rPr lang="en-US" sz="2000" b="1"/>
              <a:t> </a:t>
            </a:r>
          </a:p>
          <a:p>
            <a:pPr eaLnBrk="1" hangingPunct="1">
              <a:lnSpc>
                <a:spcPct val="85000"/>
              </a:lnSpc>
              <a:spcBef>
                <a:spcPct val="15000"/>
              </a:spcBef>
            </a:pPr>
            <a:r>
              <a:rPr lang="en-US" sz="1600"/>
              <a:t>Both children and adults may use the Internet to harass or intimidate other people.</a:t>
            </a:r>
            <a:endParaRPr lang="en-US" sz="1800"/>
          </a:p>
        </p:txBody>
      </p:sp>
      <p:sp>
        <p:nvSpPr>
          <p:cNvPr id="7174" name="Text Box 21"/>
          <p:cNvSpPr txBox="1">
            <a:spLocks noChangeArrowheads="1"/>
          </p:cNvSpPr>
          <p:nvPr/>
        </p:nvSpPr>
        <p:spPr bwMode="auto">
          <a:xfrm>
            <a:off x="4845050" y="4826000"/>
            <a:ext cx="3013075" cy="1219200"/>
          </a:xfrm>
          <a:prstGeom prst="rect">
            <a:avLst/>
          </a:prstGeom>
          <a:noFill/>
          <a:ln w="9525">
            <a:noFill/>
            <a:miter lim="800000"/>
            <a:headEnd/>
            <a:tailEnd/>
          </a:ln>
        </p:spPr>
        <p:txBody>
          <a:bodyPr>
            <a:spAutoFit/>
          </a:bodyPr>
          <a:lstStyle/>
          <a:p>
            <a:pPr eaLnBrk="1" hangingPunct="1">
              <a:lnSpc>
                <a:spcPct val="85000"/>
              </a:lnSpc>
              <a:spcBef>
                <a:spcPct val="15000"/>
              </a:spcBef>
            </a:pPr>
            <a:r>
              <a:rPr lang="en-US" sz="2000" b="1">
                <a:solidFill>
                  <a:schemeClr val="tx2"/>
                </a:solidFill>
              </a:rPr>
              <a:t>Invasion of Privacy</a:t>
            </a:r>
            <a:endParaRPr lang="en-US" sz="2000" b="1"/>
          </a:p>
          <a:p>
            <a:pPr eaLnBrk="1" hangingPunct="1">
              <a:lnSpc>
                <a:spcPct val="85000"/>
              </a:lnSpc>
              <a:spcBef>
                <a:spcPct val="15000"/>
              </a:spcBef>
            </a:pPr>
            <a:r>
              <a:rPr lang="en-US" sz="1600"/>
              <a:t>If kids fill out online forms, they may share information you don’t want strangers to have about them or your family.</a:t>
            </a:r>
            <a:endParaRPr lang="en-US" sz="1800"/>
          </a:p>
        </p:txBody>
      </p:sp>
      <p:sp>
        <p:nvSpPr>
          <p:cNvPr id="7175" name="Text Box 22"/>
          <p:cNvSpPr txBox="1">
            <a:spLocks noChangeArrowheads="1"/>
          </p:cNvSpPr>
          <p:nvPr/>
        </p:nvSpPr>
        <p:spPr bwMode="auto">
          <a:xfrm>
            <a:off x="6350000" y="1912938"/>
            <a:ext cx="2219325" cy="1893887"/>
          </a:xfrm>
          <a:prstGeom prst="rect">
            <a:avLst/>
          </a:prstGeom>
          <a:noFill/>
          <a:ln w="9525">
            <a:noFill/>
            <a:miter lim="800000"/>
            <a:headEnd/>
            <a:tailEnd/>
          </a:ln>
        </p:spPr>
        <p:txBody>
          <a:bodyPr>
            <a:spAutoFit/>
          </a:bodyPr>
          <a:lstStyle/>
          <a:p>
            <a:pPr eaLnBrk="1" hangingPunct="1">
              <a:lnSpc>
                <a:spcPct val="85000"/>
              </a:lnSpc>
              <a:spcBef>
                <a:spcPct val="15000"/>
              </a:spcBef>
            </a:pPr>
            <a:r>
              <a:rPr lang="en-US" sz="2000" b="1">
                <a:solidFill>
                  <a:schemeClr val="tx2"/>
                </a:solidFill>
              </a:rPr>
              <a:t>Disturbing </a:t>
            </a:r>
            <a:br>
              <a:rPr lang="en-US" sz="2000" b="1">
                <a:solidFill>
                  <a:schemeClr val="tx2"/>
                </a:solidFill>
              </a:rPr>
            </a:br>
            <a:r>
              <a:rPr lang="en-US" sz="2000" b="1">
                <a:solidFill>
                  <a:schemeClr val="tx2"/>
                </a:solidFill>
              </a:rPr>
              <a:t>Content</a:t>
            </a:r>
            <a:endParaRPr lang="en-US" sz="2000" b="1"/>
          </a:p>
          <a:p>
            <a:pPr eaLnBrk="1" hangingPunct="1">
              <a:lnSpc>
                <a:spcPct val="85000"/>
              </a:lnSpc>
              <a:spcBef>
                <a:spcPct val="15000"/>
              </a:spcBef>
            </a:pPr>
            <a:r>
              <a:rPr lang="en-US" sz="1600"/>
              <a:t>If kids explore unsupervised, they </a:t>
            </a:r>
            <a:br>
              <a:rPr lang="en-US" sz="1600"/>
            </a:br>
            <a:r>
              <a:rPr lang="en-US" sz="1600"/>
              <a:t>could stumble upon images or information you may not want them exposed to.</a:t>
            </a:r>
            <a:endParaRPr lang="en-US" sz="1800"/>
          </a:p>
        </p:txBody>
      </p:sp>
      <p:sp>
        <p:nvSpPr>
          <p:cNvPr id="7176" name="Rectangle 25"/>
          <p:cNvSpPr>
            <a:spLocks noGrp="1" noChangeArrowheads="1"/>
          </p:cNvSpPr>
          <p:nvPr>
            <p:ph type="title"/>
          </p:nvPr>
        </p:nvSpPr>
        <p:spPr>
          <a:xfrm>
            <a:off x="703263" y="657225"/>
            <a:ext cx="7634287" cy="585788"/>
          </a:xfrm>
        </p:spPr>
        <p:txBody>
          <a:bodyPr/>
          <a:lstStyle/>
          <a:p>
            <a:pPr eaLnBrk="1" hangingPunct="1"/>
            <a:r>
              <a:rPr lang="en-US" sz="3600" smtClean="0">
                <a:solidFill>
                  <a:schemeClr val="bg1"/>
                </a:solidFill>
              </a:rPr>
              <a:t>Primary Online Risks for Children</a:t>
            </a:r>
            <a:endParaRPr lang="en-US" sz="4000" smtClean="0"/>
          </a:p>
        </p:txBody>
      </p:sp>
      <p:grpSp>
        <p:nvGrpSpPr>
          <p:cNvPr id="7177" name="Group 43"/>
          <p:cNvGrpSpPr>
            <a:grpSpLocks/>
          </p:cNvGrpSpPr>
          <p:nvPr/>
        </p:nvGrpSpPr>
        <p:grpSpPr bwMode="auto">
          <a:xfrm>
            <a:off x="3014663" y="1423988"/>
            <a:ext cx="1252537" cy="1463675"/>
            <a:chOff x="1614" y="528"/>
            <a:chExt cx="789" cy="922"/>
          </a:xfrm>
        </p:grpSpPr>
        <p:pic>
          <p:nvPicPr>
            <p:cNvPr id="7188" name="Picture 38" descr="circle"/>
            <p:cNvPicPr>
              <a:picLocks noChangeAspect="1" noChangeArrowheads="1"/>
            </p:cNvPicPr>
            <p:nvPr/>
          </p:nvPicPr>
          <p:blipFill>
            <a:blip r:embed="rId4" cstate="print"/>
            <a:srcRect/>
            <a:stretch>
              <a:fillRect/>
            </a:stretch>
          </p:blipFill>
          <p:spPr bwMode="auto">
            <a:xfrm>
              <a:off x="1614" y="696"/>
              <a:ext cx="750" cy="754"/>
            </a:xfrm>
            <a:prstGeom prst="rect">
              <a:avLst/>
            </a:prstGeom>
            <a:noFill/>
            <a:ln w="9525">
              <a:noFill/>
              <a:miter lim="800000"/>
              <a:headEnd/>
              <a:tailEnd/>
            </a:ln>
          </p:spPr>
        </p:pic>
        <p:pic>
          <p:nvPicPr>
            <p:cNvPr id="7189" name="Picture 40" descr="music"/>
            <p:cNvPicPr>
              <a:picLocks noChangeAspect="1" noChangeArrowheads="1"/>
            </p:cNvPicPr>
            <p:nvPr/>
          </p:nvPicPr>
          <p:blipFill>
            <a:blip r:embed="rId5" cstate="print"/>
            <a:srcRect/>
            <a:stretch>
              <a:fillRect/>
            </a:stretch>
          </p:blipFill>
          <p:spPr bwMode="auto">
            <a:xfrm>
              <a:off x="1770" y="528"/>
              <a:ext cx="633" cy="813"/>
            </a:xfrm>
            <a:prstGeom prst="rect">
              <a:avLst/>
            </a:prstGeom>
            <a:noFill/>
            <a:ln w="9525">
              <a:noFill/>
              <a:miter lim="800000"/>
              <a:headEnd/>
              <a:tailEnd/>
            </a:ln>
          </p:spPr>
        </p:pic>
      </p:grpSp>
      <p:grpSp>
        <p:nvGrpSpPr>
          <p:cNvPr id="7178" name="Group 42"/>
          <p:cNvGrpSpPr>
            <a:grpSpLocks/>
          </p:cNvGrpSpPr>
          <p:nvPr/>
        </p:nvGrpSpPr>
        <p:grpSpPr bwMode="auto">
          <a:xfrm>
            <a:off x="5026025" y="1327150"/>
            <a:ext cx="1233488" cy="1244600"/>
            <a:chOff x="3270" y="2478"/>
            <a:chExt cx="777" cy="784"/>
          </a:xfrm>
        </p:grpSpPr>
        <p:pic>
          <p:nvPicPr>
            <p:cNvPr id="7186" name="Picture 41" descr="circle"/>
            <p:cNvPicPr>
              <a:picLocks noChangeAspect="1" noChangeArrowheads="1"/>
            </p:cNvPicPr>
            <p:nvPr/>
          </p:nvPicPr>
          <p:blipFill>
            <a:blip r:embed="rId4" cstate="print"/>
            <a:srcRect/>
            <a:stretch>
              <a:fillRect/>
            </a:stretch>
          </p:blipFill>
          <p:spPr bwMode="auto">
            <a:xfrm>
              <a:off x="3270" y="2508"/>
              <a:ext cx="750" cy="754"/>
            </a:xfrm>
            <a:prstGeom prst="rect">
              <a:avLst/>
            </a:prstGeom>
            <a:noFill/>
            <a:ln w="9525">
              <a:noFill/>
              <a:miter lim="800000"/>
              <a:headEnd/>
              <a:tailEnd/>
            </a:ln>
          </p:spPr>
        </p:pic>
        <p:pic>
          <p:nvPicPr>
            <p:cNvPr id="7187" name="Picture 39" descr="stop"/>
            <p:cNvPicPr>
              <a:picLocks noChangeAspect="1" noChangeArrowheads="1"/>
            </p:cNvPicPr>
            <p:nvPr/>
          </p:nvPicPr>
          <p:blipFill>
            <a:blip r:embed="rId6" cstate="print"/>
            <a:srcRect/>
            <a:stretch>
              <a:fillRect/>
            </a:stretch>
          </p:blipFill>
          <p:spPr bwMode="auto">
            <a:xfrm>
              <a:off x="3399" y="2478"/>
              <a:ext cx="648" cy="648"/>
            </a:xfrm>
            <a:prstGeom prst="rect">
              <a:avLst/>
            </a:prstGeom>
            <a:noFill/>
            <a:ln w="9525">
              <a:noFill/>
              <a:miter lim="800000"/>
              <a:headEnd/>
              <a:tailEnd/>
            </a:ln>
          </p:spPr>
        </p:pic>
      </p:grpSp>
      <p:pic>
        <p:nvPicPr>
          <p:cNvPr id="7179" name="Picture 45" descr="circle"/>
          <p:cNvPicPr>
            <a:picLocks noChangeAspect="1" noChangeArrowheads="1"/>
          </p:cNvPicPr>
          <p:nvPr/>
        </p:nvPicPr>
        <p:blipFill>
          <a:blip r:embed="rId4" cstate="print"/>
          <a:srcRect/>
          <a:stretch>
            <a:fillRect/>
          </a:stretch>
        </p:blipFill>
        <p:spPr bwMode="auto">
          <a:xfrm>
            <a:off x="603250" y="1947863"/>
            <a:ext cx="1190625" cy="1196975"/>
          </a:xfrm>
          <a:prstGeom prst="rect">
            <a:avLst/>
          </a:prstGeom>
          <a:noFill/>
          <a:ln w="9525">
            <a:noFill/>
            <a:miter lim="800000"/>
            <a:headEnd/>
            <a:tailEnd/>
          </a:ln>
        </p:spPr>
      </p:pic>
      <p:pic>
        <p:nvPicPr>
          <p:cNvPr id="7180" name="Picture 47" descr="circle"/>
          <p:cNvPicPr>
            <a:picLocks noChangeAspect="1" noChangeArrowheads="1"/>
          </p:cNvPicPr>
          <p:nvPr/>
        </p:nvPicPr>
        <p:blipFill>
          <a:blip r:embed="rId4" cstate="print"/>
          <a:srcRect/>
          <a:stretch>
            <a:fillRect/>
          </a:stretch>
        </p:blipFill>
        <p:spPr bwMode="auto">
          <a:xfrm>
            <a:off x="819150" y="4864100"/>
            <a:ext cx="1190625" cy="1196975"/>
          </a:xfrm>
          <a:prstGeom prst="rect">
            <a:avLst/>
          </a:prstGeom>
          <a:noFill/>
          <a:ln w="9525">
            <a:noFill/>
            <a:miter lim="800000"/>
            <a:headEnd/>
            <a:tailEnd/>
          </a:ln>
        </p:spPr>
      </p:pic>
      <p:pic>
        <p:nvPicPr>
          <p:cNvPr id="7181" name="Picture 48" descr="circle"/>
          <p:cNvPicPr>
            <a:picLocks noChangeAspect="1" noChangeArrowheads="1"/>
          </p:cNvPicPr>
          <p:nvPr/>
        </p:nvPicPr>
        <p:blipFill>
          <a:blip r:embed="rId4" cstate="print"/>
          <a:srcRect/>
          <a:stretch>
            <a:fillRect/>
          </a:stretch>
        </p:blipFill>
        <p:spPr bwMode="auto">
          <a:xfrm>
            <a:off x="7369175" y="3948113"/>
            <a:ext cx="1190625" cy="1196975"/>
          </a:xfrm>
          <a:prstGeom prst="rect">
            <a:avLst/>
          </a:prstGeom>
          <a:noFill/>
          <a:ln w="9525">
            <a:noFill/>
            <a:miter lim="800000"/>
            <a:headEnd/>
            <a:tailEnd/>
          </a:ln>
        </p:spPr>
      </p:pic>
      <p:pic>
        <p:nvPicPr>
          <p:cNvPr id="7182" name="Picture 49" descr="donotdisturb"/>
          <p:cNvPicPr>
            <a:picLocks noChangeAspect="1" noChangeArrowheads="1"/>
          </p:cNvPicPr>
          <p:nvPr/>
        </p:nvPicPr>
        <p:blipFill>
          <a:blip r:embed="rId7" cstate="print"/>
          <a:srcRect/>
          <a:stretch>
            <a:fillRect/>
          </a:stretch>
        </p:blipFill>
        <p:spPr bwMode="auto">
          <a:xfrm>
            <a:off x="7588250" y="3830638"/>
            <a:ext cx="1228725" cy="1060450"/>
          </a:xfrm>
          <a:prstGeom prst="rect">
            <a:avLst/>
          </a:prstGeom>
          <a:noFill/>
          <a:ln w="9525">
            <a:noFill/>
            <a:miter lim="800000"/>
            <a:headEnd/>
            <a:tailEnd/>
          </a:ln>
        </p:spPr>
      </p:pic>
      <p:pic>
        <p:nvPicPr>
          <p:cNvPr id="7183" name="Picture 50" descr="bully"/>
          <p:cNvPicPr>
            <a:picLocks noChangeAspect="1" noChangeArrowheads="1"/>
          </p:cNvPicPr>
          <p:nvPr/>
        </p:nvPicPr>
        <p:blipFill>
          <a:blip r:embed="rId8" cstate="print"/>
          <a:srcRect/>
          <a:stretch>
            <a:fillRect/>
          </a:stretch>
        </p:blipFill>
        <p:spPr bwMode="auto">
          <a:xfrm>
            <a:off x="831850" y="1681163"/>
            <a:ext cx="942975" cy="1228725"/>
          </a:xfrm>
          <a:prstGeom prst="rect">
            <a:avLst/>
          </a:prstGeom>
          <a:noFill/>
          <a:ln w="9525">
            <a:noFill/>
            <a:miter lim="800000"/>
            <a:headEnd/>
            <a:tailEnd/>
          </a:ln>
        </p:spPr>
      </p:pic>
      <p:pic>
        <p:nvPicPr>
          <p:cNvPr id="7184" name="Picture 52" descr="hand"/>
          <p:cNvPicPr>
            <a:picLocks noChangeAspect="1" noChangeArrowheads="1"/>
          </p:cNvPicPr>
          <p:nvPr/>
        </p:nvPicPr>
        <p:blipFill>
          <a:blip r:embed="rId9" cstate="print"/>
          <a:srcRect/>
          <a:stretch>
            <a:fillRect/>
          </a:stretch>
        </p:blipFill>
        <p:spPr bwMode="auto">
          <a:xfrm>
            <a:off x="996950" y="4721225"/>
            <a:ext cx="828675" cy="1143000"/>
          </a:xfrm>
          <a:prstGeom prst="rect">
            <a:avLst/>
          </a:prstGeom>
          <a:noFill/>
          <a:ln w="9525">
            <a:noFill/>
            <a:miter lim="800000"/>
            <a:headEnd/>
            <a:tailEnd/>
          </a:ln>
        </p:spPr>
      </p:pic>
      <p:sp>
        <p:nvSpPr>
          <p:cNvPr id="7185" name="Text Box 6"/>
          <p:cNvSpPr txBox="1">
            <a:spLocks noChangeArrowheads="1"/>
          </p:cNvSpPr>
          <p:nvPr/>
        </p:nvSpPr>
        <p:spPr bwMode="auto">
          <a:xfrm>
            <a:off x="133350" y="6380163"/>
            <a:ext cx="2927350" cy="366712"/>
          </a:xfrm>
          <a:prstGeom prst="rect">
            <a:avLst/>
          </a:prstGeom>
          <a:noFill/>
          <a:ln w="12700" algn="ctr">
            <a:noFill/>
            <a:miter lim="800000"/>
            <a:headEnd type="none" w="sm" len="sm"/>
            <a:tailEnd type="none" w="sm" len="sm"/>
          </a:ln>
        </p:spPr>
        <p:txBody>
          <a:bodyPr wrap="none">
            <a:spAutoFit/>
          </a:bodyPr>
          <a:lstStyle/>
          <a:p>
            <a:r>
              <a:rPr lang="en-US" sz="1800">
                <a:solidFill>
                  <a:schemeClr val="bg1"/>
                </a:solidFill>
              </a:rPr>
              <a:t>www.microsoft.com/protect</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17" descr="HeadlineBar_green"/>
          <p:cNvPicPr>
            <a:picLocks noChangeAspect="1" noChangeArrowheads="1"/>
          </p:cNvPicPr>
          <p:nvPr/>
        </p:nvPicPr>
        <p:blipFill>
          <a:blip r:embed="rId3" cstate="print"/>
          <a:srcRect/>
          <a:stretch>
            <a:fillRect/>
          </a:stretch>
        </p:blipFill>
        <p:spPr bwMode="auto">
          <a:xfrm>
            <a:off x="0" y="381000"/>
            <a:ext cx="9145588" cy="1406525"/>
          </a:xfrm>
          <a:prstGeom prst="rect">
            <a:avLst/>
          </a:prstGeom>
          <a:noFill/>
          <a:ln w="9525">
            <a:noFill/>
            <a:miter lim="800000"/>
            <a:headEnd/>
            <a:tailEnd/>
          </a:ln>
        </p:spPr>
      </p:pic>
      <p:pic>
        <p:nvPicPr>
          <p:cNvPr id="8195" name="Picture 30" descr="circle"/>
          <p:cNvPicPr>
            <a:picLocks noChangeAspect="1" noChangeArrowheads="1"/>
          </p:cNvPicPr>
          <p:nvPr/>
        </p:nvPicPr>
        <p:blipFill>
          <a:blip r:embed="rId4" cstate="print"/>
          <a:srcRect/>
          <a:stretch>
            <a:fillRect/>
          </a:stretch>
        </p:blipFill>
        <p:spPr bwMode="auto">
          <a:xfrm>
            <a:off x="7124700" y="1708150"/>
            <a:ext cx="1189038" cy="1196975"/>
          </a:xfrm>
          <a:prstGeom prst="rect">
            <a:avLst/>
          </a:prstGeom>
          <a:noFill/>
          <a:ln w="9525">
            <a:noFill/>
            <a:miter lim="800000"/>
            <a:headEnd/>
            <a:tailEnd/>
          </a:ln>
        </p:spPr>
      </p:pic>
      <p:sp>
        <p:nvSpPr>
          <p:cNvPr id="8196" name="Text Box 15"/>
          <p:cNvSpPr txBox="1">
            <a:spLocks noChangeArrowheads="1"/>
          </p:cNvSpPr>
          <p:nvPr/>
        </p:nvSpPr>
        <p:spPr bwMode="auto">
          <a:xfrm>
            <a:off x="6710363" y="2941638"/>
            <a:ext cx="1981200" cy="1255712"/>
          </a:xfrm>
          <a:prstGeom prst="rect">
            <a:avLst/>
          </a:prstGeom>
          <a:noFill/>
          <a:ln w="9525" algn="ctr">
            <a:noFill/>
            <a:miter lim="800000"/>
            <a:headEnd/>
            <a:tailEnd/>
          </a:ln>
        </p:spPr>
        <p:txBody>
          <a:bodyPr>
            <a:spAutoFit/>
          </a:bodyPr>
          <a:lstStyle/>
          <a:p>
            <a:pPr eaLnBrk="1" hangingPunct="1">
              <a:lnSpc>
                <a:spcPct val="85000"/>
              </a:lnSpc>
              <a:spcBef>
                <a:spcPct val="30000"/>
              </a:spcBef>
            </a:pPr>
            <a:r>
              <a:rPr lang="en-US" sz="2000" b="1" dirty="0">
                <a:solidFill>
                  <a:schemeClr val="tx2"/>
                </a:solidFill>
              </a:rPr>
              <a:t>Spam</a:t>
            </a:r>
            <a:endParaRPr lang="en-US" sz="2000" b="1" dirty="0"/>
          </a:p>
          <a:p>
            <a:pPr eaLnBrk="1" hangingPunct="1">
              <a:lnSpc>
                <a:spcPct val="85000"/>
              </a:lnSpc>
              <a:spcBef>
                <a:spcPct val="30000"/>
              </a:spcBef>
            </a:pPr>
            <a:r>
              <a:rPr lang="en-US" sz="1600" dirty="0"/>
              <a:t>Unwanted e-mail, </a:t>
            </a:r>
            <a:r>
              <a:rPr lang="en-US" sz="1600" dirty="0" smtClean="0"/>
              <a:t>messages</a:t>
            </a:r>
            <a:r>
              <a:rPr lang="en-US" sz="1600" dirty="0"/>
              <a:t>, </a:t>
            </a:r>
            <a:br>
              <a:rPr lang="en-US" sz="1600" dirty="0"/>
            </a:br>
            <a:r>
              <a:rPr lang="en-US" sz="1600" dirty="0"/>
              <a:t>and other online communication</a:t>
            </a:r>
            <a:endParaRPr lang="en-US" sz="1800" dirty="0"/>
          </a:p>
        </p:txBody>
      </p:sp>
      <p:sp>
        <p:nvSpPr>
          <p:cNvPr id="8197" name="Text Box 16"/>
          <p:cNvSpPr txBox="1">
            <a:spLocks noChangeArrowheads="1"/>
          </p:cNvSpPr>
          <p:nvPr/>
        </p:nvSpPr>
        <p:spPr bwMode="auto">
          <a:xfrm>
            <a:off x="2260600" y="2414588"/>
            <a:ext cx="2260600" cy="1463675"/>
          </a:xfrm>
          <a:prstGeom prst="rect">
            <a:avLst/>
          </a:prstGeom>
          <a:noFill/>
          <a:ln w="9525" algn="ctr">
            <a:noFill/>
            <a:miter lim="800000"/>
            <a:headEnd/>
            <a:tailEnd/>
          </a:ln>
        </p:spPr>
        <p:txBody>
          <a:bodyPr>
            <a:spAutoFit/>
          </a:bodyPr>
          <a:lstStyle/>
          <a:p>
            <a:pPr eaLnBrk="1" hangingPunct="1">
              <a:lnSpc>
                <a:spcPct val="85000"/>
              </a:lnSpc>
              <a:spcBef>
                <a:spcPct val="30000"/>
              </a:spcBef>
            </a:pPr>
            <a:r>
              <a:rPr lang="en-US" sz="2000" b="1">
                <a:solidFill>
                  <a:schemeClr val="tx2"/>
                </a:solidFill>
              </a:rPr>
              <a:t>Phishing</a:t>
            </a:r>
            <a:endParaRPr lang="en-US" sz="2000" b="1"/>
          </a:p>
          <a:p>
            <a:pPr eaLnBrk="1" hangingPunct="1">
              <a:lnSpc>
                <a:spcPct val="85000"/>
              </a:lnSpc>
              <a:spcBef>
                <a:spcPct val="30000"/>
              </a:spcBef>
            </a:pPr>
            <a:r>
              <a:rPr lang="en-US" sz="1600"/>
              <a:t>E-mail sent by online criminals to trick you into going to fake Web sites and revealing personal information</a:t>
            </a:r>
            <a:endParaRPr lang="en-US" sz="1800"/>
          </a:p>
        </p:txBody>
      </p:sp>
      <p:sp>
        <p:nvSpPr>
          <p:cNvPr id="8198" name="Text Box 17"/>
          <p:cNvSpPr txBox="1">
            <a:spLocks noChangeArrowheads="1"/>
          </p:cNvSpPr>
          <p:nvPr/>
        </p:nvSpPr>
        <p:spPr bwMode="auto">
          <a:xfrm>
            <a:off x="560388" y="4462463"/>
            <a:ext cx="2273300" cy="1463675"/>
          </a:xfrm>
          <a:prstGeom prst="rect">
            <a:avLst/>
          </a:prstGeom>
          <a:noFill/>
          <a:ln w="9525" algn="ctr">
            <a:noFill/>
            <a:miter lim="800000"/>
            <a:headEnd/>
            <a:tailEnd/>
          </a:ln>
        </p:spPr>
        <p:txBody>
          <a:bodyPr>
            <a:spAutoFit/>
          </a:bodyPr>
          <a:lstStyle/>
          <a:p>
            <a:pPr eaLnBrk="1" hangingPunct="1">
              <a:lnSpc>
                <a:spcPct val="85000"/>
              </a:lnSpc>
              <a:spcBef>
                <a:spcPct val="30000"/>
              </a:spcBef>
            </a:pPr>
            <a:r>
              <a:rPr lang="en-US" sz="2000" b="1">
                <a:solidFill>
                  <a:schemeClr val="tx2"/>
                </a:solidFill>
              </a:rPr>
              <a:t>Identity Theft</a:t>
            </a:r>
            <a:endParaRPr lang="en-US" sz="2000" b="1"/>
          </a:p>
          <a:p>
            <a:pPr eaLnBrk="1" hangingPunct="1">
              <a:lnSpc>
                <a:spcPct val="85000"/>
              </a:lnSpc>
              <a:spcBef>
                <a:spcPct val="30000"/>
              </a:spcBef>
            </a:pPr>
            <a:r>
              <a:rPr lang="en-US" sz="1600"/>
              <a:t>A crime where con artists get your personal information and access your cash and/or credit</a:t>
            </a:r>
            <a:endParaRPr lang="en-US" sz="1800"/>
          </a:p>
        </p:txBody>
      </p:sp>
      <p:sp>
        <p:nvSpPr>
          <p:cNvPr id="8199" name="Text Box 19"/>
          <p:cNvSpPr txBox="1">
            <a:spLocks noChangeArrowheads="1"/>
          </p:cNvSpPr>
          <p:nvPr/>
        </p:nvSpPr>
        <p:spPr bwMode="auto">
          <a:xfrm>
            <a:off x="3762375" y="4716463"/>
            <a:ext cx="2425700" cy="1047750"/>
          </a:xfrm>
          <a:prstGeom prst="rect">
            <a:avLst/>
          </a:prstGeom>
          <a:noFill/>
          <a:ln w="9525" algn="ctr">
            <a:noFill/>
            <a:miter lim="800000"/>
            <a:headEnd/>
            <a:tailEnd/>
          </a:ln>
        </p:spPr>
        <p:txBody>
          <a:bodyPr>
            <a:spAutoFit/>
          </a:bodyPr>
          <a:lstStyle/>
          <a:p>
            <a:pPr eaLnBrk="1" hangingPunct="1">
              <a:lnSpc>
                <a:spcPct val="85000"/>
              </a:lnSpc>
              <a:spcBef>
                <a:spcPct val="30000"/>
              </a:spcBef>
            </a:pPr>
            <a:r>
              <a:rPr lang="en-US" sz="2000" b="1">
                <a:solidFill>
                  <a:schemeClr val="tx2"/>
                </a:solidFill>
              </a:rPr>
              <a:t>Hoaxes</a:t>
            </a:r>
            <a:endParaRPr lang="en-US" sz="2000" b="1"/>
          </a:p>
          <a:p>
            <a:pPr eaLnBrk="1" hangingPunct="1">
              <a:lnSpc>
                <a:spcPct val="85000"/>
              </a:lnSpc>
              <a:spcBef>
                <a:spcPct val="30000"/>
              </a:spcBef>
            </a:pPr>
            <a:r>
              <a:rPr lang="en-US" sz="1600"/>
              <a:t>E-mail sent by online criminals to trick you into giving them money</a:t>
            </a:r>
            <a:endParaRPr lang="en-US" sz="1800"/>
          </a:p>
        </p:txBody>
      </p:sp>
      <p:sp>
        <p:nvSpPr>
          <p:cNvPr id="8200" name="Rectangle 23"/>
          <p:cNvSpPr>
            <a:spLocks noGrp="1" noChangeArrowheads="1"/>
          </p:cNvSpPr>
          <p:nvPr>
            <p:ph type="title"/>
          </p:nvPr>
        </p:nvSpPr>
        <p:spPr>
          <a:xfrm>
            <a:off x="674688" y="569913"/>
            <a:ext cx="6116637" cy="1079500"/>
          </a:xfrm>
        </p:spPr>
        <p:txBody>
          <a:bodyPr/>
          <a:lstStyle/>
          <a:p>
            <a:pPr eaLnBrk="1" hangingPunct="1"/>
            <a:r>
              <a:rPr lang="en-US" sz="3600" dirty="0" smtClean="0">
                <a:solidFill>
                  <a:schemeClr val="bg1"/>
                </a:solidFill>
              </a:rPr>
              <a:t>Primary Threats to Personal Online Safety</a:t>
            </a:r>
            <a:endParaRPr lang="en-US" sz="3500" dirty="0" smtClean="0"/>
          </a:p>
        </p:txBody>
      </p:sp>
      <p:pic>
        <p:nvPicPr>
          <p:cNvPr id="8201" name="Picture 29" descr="malicious email"/>
          <p:cNvPicPr>
            <a:picLocks noChangeAspect="1" noChangeArrowheads="1"/>
          </p:cNvPicPr>
          <p:nvPr/>
        </p:nvPicPr>
        <p:blipFill>
          <a:blip r:embed="rId5" cstate="print"/>
          <a:srcRect/>
          <a:stretch>
            <a:fillRect/>
          </a:stretch>
        </p:blipFill>
        <p:spPr bwMode="auto">
          <a:xfrm>
            <a:off x="7391400" y="1530350"/>
            <a:ext cx="1200150" cy="1087438"/>
          </a:xfrm>
          <a:prstGeom prst="rect">
            <a:avLst/>
          </a:prstGeom>
          <a:noFill/>
          <a:ln w="9525">
            <a:noFill/>
            <a:miter lim="800000"/>
            <a:headEnd/>
            <a:tailEnd/>
          </a:ln>
        </p:spPr>
      </p:pic>
      <p:pic>
        <p:nvPicPr>
          <p:cNvPr id="8202" name="Picture 33" descr="circle"/>
          <p:cNvPicPr>
            <a:picLocks noChangeAspect="1" noChangeArrowheads="1"/>
          </p:cNvPicPr>
          <p:nvPr/>
        </p:nvPicPr>
        <p:blipFill>
          <a:blip r:embed="rId4" cstate="print"/>
          <a:srcRect/>
          <a:stretch>
            <a:fillRect/>
          </a:stretch>
        </p:blipFill>
        <p:spPr bwMode="auto">
          <a:xfrm>
            <a:off x="549275" y="3203575"/>
            <a:ext cx="1189038" cy="1196975"/>
          </a:xfrm>
          <a:prstGeom prst="rect">
            <a:avLst/>
          </a:prstGeom>
          <a:noFill/>
          <a:ln w="9525">
            <a:noFill/>
            <a:miter lim="800000"/>
            <a:headEnd/>
            <a:tailEnd/>
          </a:ln>
        </p:spPr>
      </p:pic>
      <p:pic>
        <p:nvPicPr>
          <p:cNvPr id="8203" name="Picture 38" descr="circle"/>
          <p:cNvPicPr>
            <a:picLocks noChangeAspect="1" noChangeArrowheads="1"/>
          </p:cNvPicPr>
          <p:nvPr/>
        </p:nvPicPr>
        <p:blipFill>
          <a:blip r:embed="rId4" cstate="print"/>
          <a:srcRect/>
          <a:stretch>
            <a:fillRect/>
          </a:stretch>
        </p:blipFill>
        <p:spPr bwMode="auto">
          <a:xfrm>
            <a:off x="4810125" y="3862388"/>
            <a:ext cx="1189038" cy="1196975"/>
          </a:xfrm>
          <a:prstGeom prst="rect">
            <a:avLst/>
          </a:prstGeom>
          <a:noFill/>
          <a:ln w="9525">
            <a:noFill/>
            <a:miter lim="800000"/>
            <a:headEnd/>
            <a:tailEnd/>
          </a:ln>
        </p:spPr>
      </p:pic>
      <p:pic>
        <p:nvPicPr>
          <p:cNvPr id="8204" name="Picture 37" descr="won"/>
          <p:cNvPicPr>
            <a:picLocks noChangeAspect="1" noChangeArrowheads="1"/>
          </p:cNvPicPr>
          <p:nvPr/>
        </p:nvPicPr>
        <p:blipFill>
          <a:blip r:embed="rId6" cstate="print"/>
          <a:srcRect/>
          <a:stretch>
            <a:fillRect/>
          </a:stretch>
        </p:blipFill>
        <p:spPr bwMode="auto">
          <a:xfrm>
            <a:off x="4986338" y="3252788"/>
            <a:ext cx="1104900" cy="1533525"/>
          </a:xfrm>
          <a:prstGeom prst="rect">
            <a:avLst/>
          </a:prstGeom>
          <a:noFill/>
          <a:ln w="9525">
            <a:noFill/>
            <a:miter lim="800000"/>
            <a:headEnd/>
            <a:tailEnd/>
          </a:ln>
        </p:spPr>
      </p:pic>
      <p:pic>
        <p:nvPicPr>
          <p:cNvPr id="8205" name="Picture 39" descr="circle"/>
          <p:cNvPicPr>
            <a:picLocks noChangeAspect="1" noChangeArrowheads="1"/>
          </p:cNvPicPr>
          <p:nvPr/>
        </p:nvPicPr>
        <p:blipFill>
          <a:blip r:embed="rId4" cstate="print"/>
          <a:srcRect/>
          <a:stretch>
            <a:fillRect/>
          </a:stretch>
        </p:blipFill>
        <p:spPr bwMode="auto">
          <a:xfrm>
            <a:off x="4052888" y="1914525"/>
            <a:ext cx="1189037" cy="1196975"/>
          </a:xfrm>
          <a:prstGeom prst="rect">
            <a:avLst/>
          </a:prstGeom>
          <a:noFill/>
          <a:ln w="9525">
            <a:noFill/>
            <a:miter lim="800000"/>
            <a:headEnd/>
            <a:tailEnd/>
          </a:ln>
        </p:spPr>
      </p:pic>
      <p:pic>
        <p:nvPicPr>
          <p:cNvPr id="8206" name="Picture 35" descr="thief"/>
          <p:cNvPicPr>
            <a:picLocks noChangeAspect="1" noChangeArrowheads="1"/>
          </p:cNvPicPr>
          <p:nvPr/>
        </p:nvPicPr>
        <p:blipFill>
          <a:blip r:embed="rId7" cstate="print"/>
          <a:srcRect/>
          <a:stretch>
            <a:fillRect/>
          </a:stretch>
        </p:blipFill>
        <p:spPr bwMode="auto">
          <a:xfrm>
            <a:off x="768350" y="2836863"/>
            <a:ext cx="1249363" cy="1357312"/>
          </a:xfrm>
          <a:prstGeom prst="rect">
            <a:avLst/>
          </a:prstGeom>
          <a:noFill/>
          <a:ln w="9525">
            <a:noFill/>
            <a:miter lim="800000"/>
            <a:headEnd/>
            <a:tailEnd/>
          </a:ln>
        </p:spPr>
      </p:pic>
      <p:pic>
        <p:nvPicPr>
          <p:cNvPr id="8207" name="Picture 36" descr="pole"/>
          <p:cNvPicPr>
            <a:picLocks noChangeAspect="1" noChangeArrowheads="1"/>
          </p:cNvPicPr>
          <p:nvPr/>
        </p:nvPicPr>
        <p:blipFill>
          <a:blip r:embed="rId8" cstate="print"/>
          <a:srcRect/>
          <a:stretch>
            <a:fillRect/>
          </a:stretch>
        </p:blipFill>
        <p:spPr bwMode="auto">
          <a:xfrm>
            <a:off x="4352925" y="1614488"/>
            <a:ext cx="1116013" cy="1247775"/>
          </a:xfrm>
          <a:prstGeom prst="rect">
            <a:avLst/>
          </a:prstGeom>
          <a:noFill/>
          <a:ln w="9525">
            <a:noFill/>
            <a:miter lim="800000"/>
            <a:headEnd/>
            <a:tailEnd/>
          </a:ln>
        </p:spPr>
      </p:pic>
      <p:sp>
        <p:nvSpPr>
          <p:cNvPr id="8208" name="Text Box 6"/>
          <p:cNvSpPr txBox="1">
            <a:spLocks noChangeArrowheads="1"/>
          </p:cNvSpPr>
          <p:nvPr/>
        </p:nvSpPr>
        <p:spPr bwMode="auto">
          <a:xfrm>
            <a:off x="133350" y="6380163"/>
            <a:ext cx="2927350" cy="366712"/>
          </a:xfrm>
          <a:prstGeom prst="rect">
            <a:avLst/>
          </a:prstGeom>
          <a:noFill/>
          <a:ln w="12700" algn="ctr">
            <a:noFill/>
            <a:miter lim="800000"/>
            <a:headEnd type="none" w="sm" len="sm"/>
            <a:tailEnd type="none" w="sm" len="sm"/>
          </a:ln>
        </p:spPr>
        <p:txBody>
          <a:bodyPr wrap="none">
            <a:spAutoFit/>
          </a:bodyPr>
          <a:lstStyle/>
          <a:p>
            <a:r>
              <a:rPr lang="en-US" sz="1800">
                <a:solidFill>
                  <a:schemeClr val="bg1"/>
                </a:solidFill>
              </a:rPr>
              <a:t>www.microsoft.com/protect</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16" descr="HeadlineBar_green"/>
          <p:cNvPicPr>
            <a:picLocks noChangeAspect="1" noChangeArrowheads="1"/>
          </p:cNvPicPr>
          <p:nvPr/>
        </p:nvPicPr>
        <p:blipFill>
          <a:blip r:embed="rId3" cstate="print"/>
          <a:srcRect/>
          <a:stretch>
            <a:fillRect/>
          </a:stretch>
        </p:blipFill>
        <p:spPr bwMode="auto">
          <a:xfrm>
            <a:off x="0" y="381000"/>
            <a:ext cx="9145588" cy="1123950"/>
          </a:xfrm>
          <a:prstGeom prst="rect">
            <a:avLst/>
          </a:prstGeom>
          <a:noFill/>
          <a:ln w="9525">
            <a:noFill/>
            <a:miter lim="800000"/>
            <a:headEnd/>
            <a:tailEnd/>
          </a:ln>
        </p:spPr>
      </p:pic>
      <p:sp>
        <p:nvSpPr>
          <p:cNvPr id="9219" name="Rectangle 29"/>
          <p:cNvSpPr>
            <a:spLocks noGrp="1" noChangeArrowheads="1"/>
          </p:cNvSpPr>
          <p:nvPr>
            <p:ph type="title"/>
          </p:nvPr>
        </p:nvSpPr>
        <p:spPr>
          <a:xfrm>
            <a:off x="746125" y="684213"/>
            <a:ext cx="6080125" cy="585787"/>
          </a:xfrm>
        </p:spPr>
        <p:txBody>
          <a:bodyPr/>
          <a:lstStyle/>
          <a:p>
            <a:pPr eaLnBrk="1" hangingPunct="1"/>
            <a:r>
              <a:rPr lang="en-US" sz="3600" smtClean="0">
                <a:solidFill>
                  <a:schemeClr val="bg1"/>
                </a:solidFill>
              </a:rPr>
              <a:t>Steps You Can Take</a:t>
            </a:r>
            <a:endParaRPr lang="en-US" smtClean="0"/>
          </a:p>
        </p:txBody>
      </p:sp>
      <p:sp>
        <p:nvSpPr>
          <p:cNvPr id="9220" name="Rectangle 21"/>
          <p:cNvSpPr>
            <a:spLocks noChangeArrowheads="1"/>
          </p:cNvSpPr>
          <p:nvPr/>
        </p:nvSpPr>
        <p:spPr bwMode="hidden">
          <a:xfrm>
            <a:off x="558800" y="2901950"/>
            <a:ext cx="2536825" cy="3128963"/>
          </a:xfrm>
          <a:prstGeom prst="rect">
            <a:avLst/>
          </a:prstGeom>
          <a:gradFill rotWithShape="1">
            <a:gsLst>
              <a:gs pos="0">
                <a:srgbClr val="D9F4D8"/>
              </a:gs>
              <a:gs pos="100000">
                <a:schemeClr val="bg1"/>
              </a:gs>
            </a:gsLst>
            <a:lin ang="5400000" scaled="1"/>
          </a:gradFill>
          <a:ln w="9525" algn="ctr">
            <a:noFill/>
            <a:miter lim="800000"/>
            <a:headEnd/>
            <a:tailEnd/>
          </a:ln>
        </p:spPr>
        <p:txBody>
          <a:bodyPr anchor="ctr"/>
          <a:lstStyle/>
          <a:p>
            <a:endParaRPr lang="en-US"/>
          </a:p>
        </p:txBody>
      </p:sp>
      <p:sp>
        <p:nvSpPr>
          <p:cNvPr id="9221" name="Text Box 23"/>
          <p:cNvSpPr txBox="1">
            <a:spLocks noChangeArrowheads="1"/>
          </p:cNvSpPr>
          <p:nvPr/>
        </p:nvSpPr>
        <p:spPr bwMode="auto">
          <a:xfrm>
            <a:off x="571500" y="3036888"/>
            <a:ext cx="2533650" cy="2865437"/>
          </a:xfrm>
          <a:prstGeom prst="rect">
            <a:avLst/>
          </a:prstGeom>
          <a:noFill/>
          <a:ln w="9525" algn="ctr">
            <a:noFill/>
            <a:miter lim="800000"/>
            <a:headEnd/>
            <a:tailEnd/>
          </a:ln>
        </p:spPr>
        <p:txBody>
          <a:bodyPr>
            <a:spAutoFit/>
          </a:bodyPr>
          <a:lstStyle/>
          <a:p>
            <a:pPr marL="285750" indent="-285750" eaLnBrk="1" hangingPunct="1">
              <a:lnSpc>
                <a:spcPct val="90000"/>
              </a:lnSpc>
              <a:spcBef>
                <a:spcPct val="30000"/>
              </a:spcBef>
              <a:buClr>
                <a:schemeClr val="tx2"/>
              </a:buClr>
              <a:buSzPct val="70000"/>
              <a:buFont typeface="Wingdings" pitchFamily="2" charset="2"/>
              <a:buNone/>
            </a:pPr>
            <a:r>
              <a:rPr lang="en-US" sz="2000" b="1">
                <a:solidFill>
                  <a:schemeClr val="tx2"/>
                </a:solidFill>
              </a:rPr>
              <a:t>Your computer</a:t>
            </a:r>
          </a:p>
          <a:p>
            <a:pPr marL="285750" indent="-285750" eaLnBrk="1" hangingPunct="1">
              <a:lnSpc>
                <a:spcPct val="90000"/>
              </a:lnSpc>
              <a:spcBef>
                <a:spcPct val="30000"/>
              </a:spcBef>
              <a:buClr>
                <a:schemeClr val="tx2"/>
              </a:buClr>
              <a:buFont typeface="Wingdings" pitchFamily="2" charset="2"/>
              <a:buAutoNum type="arabicPeriod"/>
            </a:pPr>
            <a:r>
              <a:rPr lang="en-US" sz="1600"/>
              <a:t>Turn on Windows Internet firewall.</a:t>
            </a:r>
          </a:p>
          <a:p>
            <a:pPr marL="285750" indent="-285750" eaLnBrk="1" hangingPunct="1">
              <a:lnSpc>
                <a:spcPct val="90000"/>
              </a:lnSpc>
              <a:spcBef>
                <a:spcPct val="30000"/>
              </a:spcBef>
              <a:buClr>
                <a:schemeClr val="tx2"/>
              </a:buClr>
              <a:buFont typeface="Wingdings" pitchFamily="2" charset="2"/>
              <a:buAutoNum type="arabicPeriod"/>
            </a:pPr>
            <a:r>
              <a:rPr lang="en-US" sz="1600"/>
              <a:t>Use Microsoft Update to keep Windows up-to-date automatically.</a:t>
            </a:r>
          </a:p>
          <a:p>
            <a:pPr marL="285750" indent="-285750" eaLnBrk="1" hangingPunct="1">
              <a:lnSpc>
                <a:spcPct val="90000"/>
              </a:lnSpc>
              <a:spcBef>
                <a:spcPct val="30000"/>
              </a:spcBef>
              <a:buClr>
                <a:schemeClr val="tx2"/>
              </a:buClr>
              <a:buFont typeface="Wingdings" pitchFamily="2" charset="2"/>
              <a:buAutoNum type="arabicPeriod"/>
            </a:pPr>
            <a:r>
              <a:rPr lang="en-US" sz="1600"/>
              <a:t>Install and maintain </a:t>
            </a:r>
            <a:br>
              <a:rPr lang="en-US" sz="1600"/>
            </a:br>
            <a:r>
              <a:rPr lang="en-US" sz="1600"/>
              <a:t>antivirus software.</a:t>
            </a:r>
          </a:p>
          <a:p>
            <a:pPr marL="285750" indent="-285750" eaLnBrk="1" hangingPunct="1">
              <a:lnSpc>
                <a:spcPct val="90000"/>
              </a:lnSpc>
              <a:spcBef>
                <a:spcPct val="30000"/>
              </a:spcBef>
              <a:buClr>
                <a:schemeClr val="tx2"/>
              </a:buClr>
              <a:buFont typeface="Wingdings" pitchFamily="2" charset="2"/>
              <a:buAutoNum type="arabicPeriod"/>
            </a:pPr>
            <a:r>
              <a:rPr lang="en-US" sz="1600"/>
              <a:t>Install and maintain Microsoft Windows Defender.</a:t>
            </a:r>
          </a:p>
        </p:txBody>
      </p:sp>
      <p:sp>
        <p:nvSpPr>
          <p:cNvPr id="9222" name="Rectangle 24"/>
          <p:cNvSpPr>
            <a:spLocks noChangeArrowheads="1"/>
          </p:cNvSpPr>
          <p:nvPr/>
        </p:nvSpPr>
        <p:spPr bwMode="hidden">
          <a:xfrm>
            <a:off x="6073775" y="2914650"/>
            <a:ext cx="2536825" cy="3128963"/>
          </a:xfrm>
          <a:prstGeom prst="rect">
            <a:avLst/>
          </a:prstGeom>
          <a:gradFill rotWithShape="1">
            <a:gsLst>
              <a:gs pos="0">
                <a:srgbClr val="F7F3D5"/>
              </a:gs>
              <a:gs pos="100000">
                <a:schemeClr val="bg1"/>
              </a:gs>
            </a:gsLst>
            <a:lin ang="5400000" scaled="1"/>
          </a:gradFill>
          <a:ln w="9525" algn="ctr">
            <a:noFill/>
            <a:miter lim="800000"/>
            <a:headEnd/>
            <a:tailEnd/>
          </a:ln>
        </p:spPr>
        <p:txBody>
          <a:bodyPr anchor="ctr"/>
          <a:lstStyle/>
          <a:p>
            <a:endParaRPr lang="en-US"/>
          </a:p>
        </p:txBody>
      </p:sp>
      <p:sp>
        <p:nvSpPr>
          <p:cNvPr id="9223" name="Text Box 25"/>
          <p:cNvSpPr txBox="1">
            <a:spLocks noChangeArrowheads="1"/>
          </p:cNvSpPr>
          <p:nvPr/>
        </p:nvSpPr>
        <p:spPr bwMode="auto">
          <a:xfrm>
            <a:off x="6084888" y="3049588"/>
            <a:ext cx="2600325" cy="3013075"/>
          </a:xfrm>
          <a:prstGeom prst="rect">
            <a:avLst/>
          </a:prstGeom>
          <a:noFill/>
          <a:ln w="9525" algn="ctr">
            <a:noFill/>
            <a:miter lim="800000"/>
            <a:headEnd/>
            <a:tailEnd/>
          </a:ln>
        </p:spPr>
        <p:txBody>
          <a:bodyPr>
            <a:spAutoFit/>
          </a:bodyPr>
          <a:lstStyle/>
          <a:p>
            <a:pPr marL="285750" indent="-285750" eaLnBrk="1" hangingPunct="1">
              <a:lnSpc>
                <a:spcPct val="90000"/>
              </a:lnSpc>
              <a:spcBef>
                <a:spcPct val="30000"/>
              </a:spcBef>
              <a:buClr>
                <a:schemeClr val="tx2"/>
              </a:buClr>
              <a:buFont typeface="Wingdings" pitchFamily="2" charset="2"/>
              <a:buNone/>
            </a:pPr>
            <a:r>
              <a:rPr lang="en-US" sz="2000" b="1">
                <a:solidFill>
                  <a:schemeClr val="tx2"/>
                </a:solidFill>
              </a:rPr>
              <a:t>Yourself</a:t>
            </a:r>
          </a:p>
          <a:p>
            <a:pPr marL="285750" indent="-285750" eaLnBrk="1" hangingPunct="1">
              <a:lnSpc>
                <a:spcPct val="90000"/>
              </a:lnSpc>
              <a:spcBef>
                <a:spcPct val="30000"/>
              </a:spcBef>
              <a:buClr>
                <a:schemeClr val="tx2"/>
              </a:buClr>
              <a:buFont typeface="Wingdings" pitchFamily="2" charset="2"/>
              <a:buAutoNum type="arabicPeriod"/>
            </a:pPr>
            <a:r>
              <a:rPr lang="en-US" sz="1600"/>
              <a:t>Practice Internet behavior that lowers your risk.</a:t>
            </a:r>
          </a:p>
          <a:p>
            <a:pPr marL="285750" indent="-285750" eaLnBrk="1" hangingPunct="1">
              <a:lnSpc>
                <a:spcPct val="90000"/>
              </a:lnSpc>
              <a:spcBef>
                <a:spcPct val="30000"/>
              </a:spcBef>
              <a:buClr>
                <a:schemeClr val="tx2"/>
              </a:buClr>
              <a:buFont typeface="Wingdings" pitchFamily="2" charset="2"/>
              <a:buAutoNum type="arabicPeriod"/>
            </a:pPr>
            <a:r>
              <a:rPr lang="en-US" sz="1600"/>
              <a:t>Manage your personal information carefully.</a:t>
            </a:r>
          </a:p>
          <a:p>
            <a:pPr marL="285750" indent="-285750" eaLnBrk="1" hangingPunct="1">
              <a:lnSpc>
                <a:spcPct val="90000"/>
              </a:lnSpc>
              <a:spcBef>
                <a:spcPct val="30000"/>
              </a:spcBef>
              <a:buClr>
                <a:schemeClr val="tx2"/>
              </a:buClr>
              <a:buFont typeface="Wingdings" pitchFamily="2" charset="2"/>
              <a:buAutoNum type="arabicPeriod"/>
            </a:pPr>
            <a:r>
              <a:rPr lang="en-US" sz="1600"/>
              <a:t>Use anti-phishing and anti-spam technology built into Windows Vista, Windows XP SP2, Windows Live, and Microsoft Outlook.</a:t>
            </a:r>
          </a:p>
        </p:txBody>
      </p:sp>
      <p:sp>
        <p:nvSpPr>
          <p:cNvPr id="9224" name="Rectangle 26"/>
          <p:cNvSpPr>
            <a:spLocks noChangeArrowheads="1"/>
          </p:cNvSpPr>
          <p:nvPr/>
        </p:nvSpPr>
        <p:spPr bwMode="hidden">
          <a:xfrm>
            <a:off x="3328988" y="2914650"/>
            <a:ext cx="2536825" cy="3128963"/>
          </a:xfrm>
          <a:prstGeom prst="rect">
            <a:avLst/>
          </a:prstGeom>
          <a:gradFill rotWithShape="1">
            <a:gsLst>
              <a:gs pos="0">
                <a:srgbClr val="D8E6F4"/>
              </a:gs>
              <a:gs pos="100000">
                <a:schemeClr val="bg1"/>
              </a:gs>
            </a:gsLst>
            <a:lin ang="5400000" scaled="1"/>
          </a:gradFill>
          <a:ln w="9525">
            <a:noFill/>
            <a:miter lim="800000"/>
            <a:headEnd/>
            <a:tailEnd/>
          </a:ln>
        </p:spPr>
        <p:txBody>
          <a:bodyPr anchor="ctr"/>
          <a:lstStyle/>
          <a:p>
            <a:endParaRPr lang="en-US"/>
          </a:p>
        </p:txBody>
      </p:sp>
      <p:sp>
        <p:nvSpPr>
          <p:cNvPr id="9225" name="Text Box 27"/>
          <p:cNvSpPr txBox="1">
            <a:spLocks noChangeArrowheads="1"/>
          </p:cNvSpPr>
          <p:nvPr/>
        </p:nvSpPr>
        <p:spPr bwMode="auto">
          <a:xfrm>
            <a:off x="3462338" y="3049588"/>
            <a:ext cx="2200275" cy="2865437"/>
          </a:xfrm>
          <a:prstGeom prst="rect">
            <a:avLst/>
          </a:prstGeom>
          <a:noFill/>
          <a:ln w="9525" algn="ctr">
            <a:noFill/>
            <a:miter lim="800000"/>
            <a:headEnd/>
            <a:tailEnd/>
          </a:ln>
        </p:spPr>
        <p:txBody>
          <a:bodyPr>
            <a:spAutoFit/>
          </a:bodyPr>
          <a:lstStyle/>
          <a:p>
            <a:pPr marL="285750" indent="-285750" eaLnBrk="1" hangingPunct="1">
              <a:lnSpc>
                <a:spcPct val="90000"/>
              </a:lnSpc>
              <a:spcBef>
                <a:spcPct val="30000"/>
              </a:spcBef>
              <a:buClr>
                <a:schemeClr val="tx2"/>
              </a:buClr>
              <a:buFont typeface="Wingdings" pitchFamily="2" charset="2"/>
              <a:buNone/>
            </a:pPr>
            <a:r>
              <a:rPr lang="en-US" sz="2000" b="1">
                <a:solidFill>
                  <a:schemeClr val="tx2"/>
                </a:solidFill>
              </a:rPr>
              <a:t>Your family</a:t>
            </a:r>
          </a:p>
          <a:p>
            <a:pPr marL="285750" indent="-285750" eaLnBrk="1" hangingPunct="1">
              <a:lnSpc>
                <a:spcPct val="90000"/>
              </a:lnSpc>
              <a:spcBef>
                <a:spcPct val="30000"/>
              </a:spcBef>
              <a:buClr>
                <a:schemeClr val="tx2"/>
              </a:buClr>
              <a:buFont typeface="Wingdings" pitchFamily="2" charset="2"/>
              <a:buAutoNum type="arabicPeriod"/>
            </a:pPr>
            <a:r>
              <a:rPr lang="en-US" sz="1600"/>
              <a:t>Talk with your kids about what they do online.</a:t>
            </a:r>
          </a:p>
          <a:p>
            <a:pPr marL="285750" indent="-285750" eaLnBrk="1" hangingPunct="1">
              <a:lnSpc>
                <a:spcPct val="90000"/>
              </a:lnSpc>
              <a:spcBef>
                <a:spcPct val="30000"/>
              </a:spcBef>
              <a:buClr>
                <a:schemeClr val="tx2"/>
              </a:buClr>
              <a:buFont typeface="Wingdings" pitchFamily="2" charset="2"/>
              <a:buAutoNum type="arabicPeriod"/>
            </a:pPr>
            <a:r>
              <a:rPr lang="en-US" sz="1600"/>
              <a:t>Set clear rules for Internet use.</a:t>
            </a:r>
          </a:p>
          <a:p>
            <a:pPr marL="285750" indent="-285750" eaLnBrk="1" hangingPunct="1">
              <a:lnSpc>
                <a:spcPct val="90000"/>
              </a:lnSpc>
              <a:spcBef>
                <a:spcPct val="30000"/>
              </a:spcBef>
              <a:buClr>
                <a:schemeClr val="tx2"/>
              </a:buClr>
              <a:buFont typeface="Wingdings" pitchFamily="2" charset="2"/>
              <a:buAutoNum type="arabicPeriod"/>
            </a:pPr>
            <a:r>
              <a:rPr lang="en-US" sz="1600"/>
              <a:t>Keep personal information private.</a:t>
            </a:r>
          </a:p>
          <a:p>
            <a:pPr marL="285750" indent="-285750" eaLnBrk="1" hangingPunct="1">
              <a:lnSpc>
                <a:spcPct val="90000"/>
              </a:lnSpc>
              <a:spcBef>
                <a:spcPct val="30000"/>
              </a:spcBef>
              <a:buClr>
                <a:schemeClr val="tx2"/>
              </a:buClr>
              <a:buFont typeface="Wingdings" pitchFamily="2" charset="2"/>
              <a:buAutoNum type="arabicPeriod"/>
            </a:pPr>
            <a:r>
              <a:rPr lang="en-US" sz="1600"/>
              <a:t>Use family safety settings in Microsoft software.</a:t>
            </a:r>
          </a:p>
        </p:txBody>
      </p:sp>
      <p:pic>
        <p:nvPicPr>
          <p:cNvPr id="9226" name="Picture 35" descr="64455_176x131_protect_computer2"/>
          <p:cNvPicPr>
            <a:picLocks noChangeAspect="1" noChangeArrowheads="1"/>
          </p:cNvPicPr>
          <p:nvPr/>
        </p:nvPicPr>
        <p:blipFill>
          <a:blip r:embed="rId4" cstate="print"/>
          <a:srcRect b="36069"/>
          <a:stretch>
            <a:fillRect/>
          </a:stretch>
        </p:blipFill>
        <p:spPr bwMode="auto">
          <a:xfrm>
            <a:off x="558800" y="1703388"/>
            <a:ext cx="2527300" cy="1203325"/>
          </a:xfrm>
          <a:prstGeom prst="rect">
            <a:avLst/>
          </a:prstGeom>
          <a:noFill/>
          <a:ln w="9525">
            <a:noFill/>
            <a:miter lim="800000"/>
            <a:headEnd/>
            <a:tailEnd/>
          </a:ln>
        </p:spPr>
      </p:pic>
      <p:pic>
        <p:nvPicPr>
          <p:cNvPr id="9227" name="Picture 36" descr="64455_176x131_protect_yourself2"/>
          <p:cNvPicPr>
            <a:picLocks noChangeAspect="1" noChangeArrowheads="1"/>
          </p:cNvPicPr>
          <p:nvPr/>
        </p:nvPicPr>
        <p:blipFill>
          <a:blip r:embed="rId5" cstate="print"/>
          <a:srcRect b="36069"/>
          <a:stretch>
            <a:fillRect/>
          </a:stretch>
        </p:blipFill>
        <p:spPr bwMode="auto">
          <a:xfrm>
            <a:off x="6081713" y="1716088"/>
            <a:ext cx="2527300" cy="1203325"/>
          </a:xfrm>
          <a:prstGeom prst="rect">
            <a:avLst/>
          </a:prstGeom>
          <a:noFill/>
          <a:ln w="9525">
            <a:noFill/>
            <a:miter lim="800000"/>
            <a:headEnd/>
            <a:tailEnd/>
          </a:ln>
        </p:spPr>
      </p:pic>
      <p:pic>
        <p:nvPicPr>
          <p:cNvPr id="9228" name="Picture 37" descr="64455_176x131_protect_family2"/>
          <p:cNvPicPr>
            <a:picLocks noChangeAspect="1" noChangeArrowheads="1"/>
          </p:cNvPicPr>
          <p:nvPr/>
        </p:nvPicPr>
        <p:blipFill>
          <a:blip r:embed="rId6" cstate="print"/>
          <a:srcRect t="38931"/>
          <a:stretch>
            <a:fillRect/>
          </a:stretch>
        </p:blipFill>
        <p:spPr bwMode="auto">
          <a:xfrm>
            <a:off x="3335338" y="1711325"/>
            <a:ext cx="2517775" cy="1201738"/>
          </a:xfrm>
          <a:prstGeom prst="rect">
            <a:avLst/>
          </a:prstGeom>
          <a:noFill/>
          <a:ln w="9525">
            <a:noFill/>
            <a:miter lim="800000"/>
            <a:headEnd/>
            <a:tailEnd/>
          </a:ln>
        </p:spPr>
      </p:pic>
      <p:sp>
        <p:nvSpPr>
          <p:cNvPr id="9229" name="Rectangle 38"/>
          <p:cNvSpPr>
            <a:spLocks noChangeArrowheads="1"/>
          </p:cNvSpPr>
          <p:nvPr/>
        </p:nvSpPr>
        <p:spPr bwMode="white">
          <a:xfrm>
            <a:off x="3335338" y="2859088"/>
            <a:ext cx="2514600" cy="66675"/>
          </a:xfrm>
          <a:prstGeom prst="rect">
            <a:avLst/>
          </a:prstGeom>
          <a:solidFill>
            <a:srgbClr val="FFFFFF">
              <a:alpha val="50195"/>
            </a:srgbClr>
          </a:solidFill>
          <a:ln w="12700" algn="ctr">
            <a:noFill/>
            <a:miter lim="800000"/>
            <a:headEnd type="none" w="sm" len="sm"/>
            <a:tailEnd type="none" w="sm" len="sm"/>
          </a:ln>
        </p:spPr>
        <p:txBody>
          <a:bodyPr wrap="none" anchor="ctr"/>
          <a:lstStyle/>
          <a:p>
            <a:endParaRPr lang="en-US"/>
          </a:p>
        </p:txBody>
      </p:sp>
      <p:sp>
        <p:nvSpPr>
          <p:cNvPr id="9230" name="Line 39"/>
          <p:cNvSpPr>
            <a:spLocks noChangeShapeType="1"/>
          </p:cNvSpPr>
          <p:nvPr/>
        </p:nvSpPr>
        <p:spPr bwMode="gray">
          <a:xfrm>
            <a:off x="3335338" y="1706563"/>
            <a:ext cx="2514600" cy="0"/>
          </a:xfrm>
          <a:prstGeom prst="line">
            <a:avLst/>
          </a:prstGeom>
          <a:noFill/>
          <a:ln w="12700">
            <a:solidFill>
              <a:schemeClr val="folHlink"/>
            </a:solidFill>
            <a:round/>
            <a:headEnd type="none" w="sm" len="sm"/>
            <a:tailEnd type="none" w="sm" len="sm"/>
          </a:ln>
        </p:spPr>
        <p:txBody>
          <a:bodyPr wrap="none" anchor="ctr"/>
          <a:lstStyle/>
          <a:p>
            <a:endParaRPr lang="en-US"/>
          </a:p>
        </p:txBody>
      </p:sp>
      <p:sp>
        <p:nvSpPr>
          <p:cNvPr id="9231" name="Line 40"/>
          <p:cNvSpPr>
            <a:spLocks noChangeShapeType="1"/>
          </p:cNvSpPr>
          <p:nvPr/>
        </p:nvSpPr>
        <p:spPr bwMode="gray">
          <a:xfrm>
            <a:off x="6078538" y="1709738"/>
            <a:ext cx="2530475" cy="0"/>
          </a:xfrm>
          <a:prstGeom prst="line">
            <a:avLst/>
          </a:prstGeom>
          <a:noFill/>
          <a:ln w="12700">
            <a:solidFill>
              <a:schemeClr val="hlink"/>
            </a:solidFill>
            <a:round/>
            <a:headEnd type="none" w="sm" len="sm"/>
            <a:tailEnd type="none" w="sm" len="sm"/>
          </a:ln>
        </p:spPr>
        <p:txBody>
          <a:bodyPr wrap="none" anchor="ctr"/>
          <a:lstStyle/>
          <a:p>
            <a:endParaRPr lang="en-US"/>
          </a:p>
        </p:txBody>
      </p:sp>
      <p:sp>
        <p:nvSpPr>
          <p:cNvPr id="9232" name="Line 41"/>
          <p:cNvSpPr>
            <a:spLocks noChangeShapeType="1"/>
          </p:cNvSpPr>
          <p:nvPr/>
        </p:nvSpPr>
        <p:spPr bwMode="gray">
          <a:xfrm>
            <a:off x="552450" y="1697038"/>
            <a:ext cx="2533650" cy="0"/>
          </a:xfrm>
          <a:prstGeom prst="line">
            <a:avLst/>
          </a:prstGeom>
          <a:noFill/>
          <a:ln w="12700">
            <a:solidFill>
              <a:srgbClr val="78D557"/>
            </a:solidFill>
            <a:round/>
            <a:headEnd type="none" w="sm" len="sm"/>
            <a:tailEnd type="none" w="sm" len="sm"/>
          </a:ln>
        </p:spPr>
        <p:txBody>
          <a:bodyPr wrap="none" anchor="ctr"/>
          <a:lstStyle/>
          <a:p>
            <a:endParaRPr lang="en-US"/>
          </a:p>
        </p:txBody>
      </p:sp>
      <p:sp>
        <p:nvSpPr>
          <p:cNvPr id="9233" name="Text Box 6"/>
          <p:cNvSpPr txBox="1">
            <a:spLocks noChangeArrowheads="1"/>
          </p:cNvSpPr>
          <p:nvPr/>
        </p:nvSpPr>
        <p:spPr bwMode="auto">
          <a:xfrm>
            <a:off x="133350" y="6380163"/>
            <a:ext cx="2927350" cy="366712"/>
          </a:xfrm>
          <a:prstGeom prst="rect">
            <a:avLst/>
          </a:prstGeom>
          <a:noFill/>
          <a:ln w="12700" algn="ctr">
            <a:noFill/>
            <a:miter lim="800000"/>
            <a:headEnd type="none" w="sm" len="sm"/>
            <a:tailEnd type="none" w="sm" len="sm"/>
          </a:ln>
        </p:spPr>
        <p:txBody>
          <a:bodyPr wrap="none">
            <a:spAutoFit/>
          </a:bodyPr>
          <a:lstStyle/>
          <a:p>
            <a:r>
              <a:rPr lang="en-US" sz="1800">
                <a:solidFill>
                  <a:schemeClr val="bg1"/>
                </a:solidFill>
              </a:rPr>
              <a:t>www.microsoft.com/protect</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15" descr="HeadlineBar_green"/>
          <p:cNvPicPr>
            <a:picLocks noChangeAspect="1" noChangeArrowheads="1"/>
          </p:cNvPicPr>
          <p:nvPr/>
        </p:nvPicPr>
        <p:blipFill>
          <a:blip r:embed="rId3" cstate="print"/>
          <a:srcRect/>
          <a:stretch>
            <a:fillRect/>
          </a:stretch>
        </p:blipFill>
        <p:spPr bwMode="auto">
          <a:xfrm>
            <a:off x="0" y="381000"/>
            <a:ext cx="9145588" cy="1406525"/>
          </a:xfrm>
          <a:prstGeom prst="rect">
            <a:avLst/>
          </a:prstGeom>
          <a:noFill/>
          <a:ln w="9525">
            <a:noFill/>
            <a:miter lim="800000"/>
            <a:headEnd/>
            <a:tailEnd/>
          </a:ln>
        </p:spPr>
      </p:pic>
      <p:sp>
        <p:nvSpPr>
          <p:cNvPr id="10243" name="Rectangle 57"/>
          <p:cNvSpPr>
            <a:spLocks noGrp="1" noChangeArrowheads="1"/>
          </p:cNvSpPr>
          <p:nvPr>
            <p:ph type="body" idx="1"/>
          </p:nvPr>
        </p:nvSpPr>
        <p:spPr>
          <a:xfrm>
            <a:off x="1577975" y="2514600"/>
            <a:ext cx="6688138" cy="488950"/>
          </a:xfrm>
          <a:noFill/>
        </p:spPr>
        <p:txBody>
          <a:bodyPr/>
          <a:lstStyle/>
          <a:p>
            <a:pPr>
              <a:lnSpc>
                <a:spcPct val="100000"/>
              </a:lnSpc>
              <a:spcBef>
                <a:spcPct val="0"/>
              </a:spcBef>
              <a:buClrTx/>
              <a:buSzTx/>
              <a:buFontTx/>
              <a:buNone/>
            </a:pPr>
            <a:r>
              <a:rPr lang="en-US" sz="2600" smtClean="0"/>
              <a:t>Turn on Windows Internet firewall</a:t>
            </a:r>
          </a:p>
        </p:txBody>
      </p:sp>
      <p:sp>
        <p:nvSpPr>
          <p:cNvPr id="10244" name="Rectangle 56"/>
          <p:cNvSpPr>
            <a:spLocks noGrp="1" noChangeArrowheads="1"/>
          </p:cNvSpPr>
          <p:nvPr>
            <p:ph type="title"/>
          </p:nvPr>
        </p:nvSpPr>
        <p:spPr>
          <a:xfrm>
            <a:off x="658813" y="427038"/>
            <a:ext cx="6602412" cy="1298575"/>
          </a:xfrm>
        </p:spPr>
        <p:txBody>
          <a:bodyPr/>
          <a:lstStyle/>
          <a:p>
            <a:pPr eaLnBrk="1" hangingPunct="1"/>
            <a:r>
              <a:rPr lang="en-US" sz="3600" smtClean="0">
                <a:solidFill>
                  <a:schemeClr val="bg1"/>
                </a:solidFill>
              </a:rPr>
              <a:t>Four Steps to Help Protect</a:t>
            </a:r>
            <a:r>
              <a:rPr lang="en-US" smtClean="0"/>
              <a:t> </a:t>
            </a:r>
            <a:r>
              <a:rPr lang="en-US" b="1" i="1" smtClean="0">
                <a:solidFill>
                  <a:schemeClr val="bg1"/>
                </a:solidFill>
              </a:rPr>
              <a:t>Your Computer</a:t>
            </a:r>
            <a:endParaRPr lang="en-US" b="1" i="1" smtClean="0">
              <a:solidFill>
                <a:schemeClr val="accent1"/>
              </a:solidFill>
            </a:endParaRPr>
          </a:p>
        </p:txBody>
      </p:sp>
      <p:sp>
        <p:nvSpPr>
          <p:cNvPr id="10245" name="Rectangle 68"/>
          <p:cNvSpPr>
            <a:spLocks noChangeArrowheads="1"/>
          </p:cNvSpPr>
          <p:nvPr/>
        </p:nvSpPr>
        <p:spPr bwMode="auto">
          <a:xfrm>
            <a:off x="1577975" y="3286125"/>
            <a:ext cx="7104063" cy="806450"/>
          </a:xfrm>
          <a:prstGeom prst="rect">
            <a:avLst/>
          </a:prstGeom>
          <a:noFill/>
          <a:ln w="9525" algn="ctr">
            <a:noFill/>
            <a:miter lim="800000"/>
            <a:headEnd type="none" w="sm" len="sm"/>
            <a:tailEnd type="none" w="sm" len="sm"/>
          </a:ln>
        </p:spPr>
        <p:txBody>
          <a:bodyPr>
            <a:spAutoFit/>
          </a:bodyPr>
          <a:lstStyle/>
          <a:p>
            <a:pPr marL="571500" indent="-571500" eaLnBrk="1" hangingPunct="1">
              <a:lnSpc>
                <a:spcPct val="90000"/>
              </a:lnSpc>
              <a:spcBef>
                <a:spcPct val="117000"/>
              </a:spcBef>
              <a:buClr>
                <a:schemeClr val="tx2"/>
              </a:buClr>
              <a:buSzPct val="70000"/>
              <a:buFont typeface="Wingdings" pitchFamily="2" charset="2"/>
              <a:buNone/>
            </a:pPr>
            <a:r>
              <a:rPr lang="en-US" sz="2600"/>
              <a:t>Use Microsoft Update to keep Windows </a:t>
            </a:r>
          </a:p>
          <a:p>
            <a:pPr marL="571500" indent="-571500" eaLnBrk="1" hangingPunct="1">
              <a:lnSpc>
                <a:spcPct val="90000"/>
              </a:lnSpc>
              <a:buClr>
                <a:schemeClr val="tx2"/>
              </a:buClr>
              <a:buSzPct val="70000"/>
              <a:buFont typeface="Wingdings" pitchFamily="2" charset="2"/>
              <a:buNone/>
            </a:pPr>
            <a:r>
              <a:rPr lang="en-US" sz="2600"/>
              <a:t>up-to-date automatically</a:t>
            </a:r>
            <a:endParaRPr lang="en-US"/>
          </a:p>
        </p:txBody>
      </p:sp>
      <p:sp>
        <p:nvSpPr>
          <p:cNvPr id="10246" name="Rectangle 69"/>
          <p:cNvSpPr>
            <a:spLocks noChangeArrowheads="1"/>
          </p:cNvSpPr>
          <p:nvPr/>
        </p:nvSpPr>
        <p:spPr bwMode="auto">
          <a:xfrm>
            <a:off x="1577975" y="4999038"/>
            <a:ext cx="6591300" cy="452437"/>
          </a:xfrm>
          <a:prstGeom prst="rect">
            <a:avLst/>
          </a:prstGeom>
          <a:noFill/>
          <a:ln w="9525" algn="ctr">
            <a:noFill/>
            <a:miter lim="800000"/>
            <a:headEnd type="none" w="sm" len="sm"/>
            <a:tailEnd type="none" w="sm" len="sm"/>
          </a:ln>
        </p:spPr>
        <p:txBody>
          <a:bodyPr>
            <a:spAutoFit/>
          </a:bodyPr>
          <a:lstStyle/>
          <a:p>
            <a:pPr marL="571500" indent="-571500" eaLnBrk="1" hangingPunct="1">
              <a:lnSpc>
                <a:spcPct val="90000"/>
              </a:lnSpc>
              <a:spcBef>
                <a:spcPct val="117000"/>
              </a:spcBef>
              <a:buClr>
                <a:schemeClr val="tx2"/>
              </a:buClr>
              <a:buSzPct val="70000"/>
              <a:buFont typeface="Wingdings" pitchFamily="2" charset="2"/>
              <a:buNone/>
            </a:pPr>
            <a:r>
              <a:rPr lang="en-US" sz="2600"/>
              <a:t>Install and maintain antispyware software</a:t>
            </a:r>
            <a:endParaRPr lang="en-US"/>
          </a:p>
        </p:txBody>
      </p:sp>
      <p:sp>
        <p:nvSpPr>
          <p:cNvPr id="10247" name="Rectangle 70"/>
          <p:cNvSpPr>
            <a:spLocks noChangeArrowheads="1"/>
          </p:cNvSpPr>
          <p:nvPr/>
        </p:nvSpPr>
        <p:spPr bwMode="auto">
          <a:xfrm>
            <a:off x="1577975" y="4227513"/>
            <a:ext cx="5697538" cy="488950"/>
          </a:xfrm>
          <a:prstGeom prst="rect">
            <a:avLst/>
          </a:prstGeom>
          <a:noFill/>
          <a:ln w="12700" algn="ctr">
            <a:noFill/>
            <a:miter lim="800000"/>
            <a:headEnd type="none" w="sm" len="sm"/>
            <a:tailEnd type="none" w="sm" len="sm"/>
          </a:ln>
        </p:spPr>
        <p:txBody>
          <a:bodyPr wrap="none">
            <a:spAutoFit/>
          </a:bodyPr>
          <a:lstStyle/>
          <a:p>
            <a:r>
              <a:rPr lang="en-US" sz="2600"/>
              <a:t>Install and maintain antivirus software</a:t>
            </a:r>
          </a:p>
        </p:txBody>
      </p:sp>
      <p:pic>
        <p:nvPicPr>
          <p:cNvPr id="10248" name="Picture 62" descr="1"/>
          <p:cNvPicPr>
            <a:picLocks noChangeAspect="1" noChangeArrowheads="1"/>
          </p:cNvPicPr>
          <p:nvPr/>
        </p:nvPicPr>
        <p:blipFill>
          <a:blip r:embed="rId4" cstate="print"/>
          <a:srcRect/>
          <a:stretch>
            <a:fillRect/>
          </a:stretch>
        </p:blipFill>
        <p:spPr bwMode="auto">
          <a:xfrm>
            <a:off x="746125" y="2447925"/>
            <a:ext cx="688975" cy="676275"/>
          </a:xfrm>
          <a:prstGeom prst="rect">
            <a:avLst/>
          </a:prstGeom>
          <a:noFill/>
          <a:ln w="9525">
            <a:noFill/>
            <a:miter lim="800000"/>
            <a:headEnd/>
            <a:tailEnd/>
          </a:ln>
        </p:spPr>
      </p:pic>
      <p:pic>
        <p:nvPicPr>
          <p:cNvPr id="10249" name="Picture 63" descr="2"/>
          <p:cNvPicPr>
            <a:picLocks noChangeAspect="1" noChangeArrowheads="1"/>
          </p:cNvPicPr>
          <p:nvPr/>
        </p:nvPicPr>
        <p:blipFill>
          <a:blip r:embed="rId5" cstate="print"/>
          <a:srcRect/>
          <a:stretch>
            <a:fillRect/>
          </a:stretch>
        </p:blipFill>
        <p:spPr bwMode="auto">
          <a:xfrm>
            <a:off x="746125" y="3311525"/>
            <a:ext cx="688975" cy="676275"/>
          </a:xfrm>
          <a:prstGeom prst="rect">
            <a:avLst/>
          </a:prstGeom>
          <a:noFill/>
          <a:ln w="9525">
            <a:noFill/>
            <a:miter lim="800000"/>
            <a:headEnd/>
            <a:tailEnd/>
          </a:ln>
        </p:spPr>
      </p:pic>
      <p:pic>
        <p:nvPicPr>
          <p:cNvPr id="10250" name="Picture 64" descr="3"/>
          <p:cNvPicPr>
            <a:picLocks noChangeAspect="1" noChangeArrowheads="1"/>
          </p:cNvPicPr>
          <p:nvPr/>
        </p:nvPicPr>
        <p:blipFill>
          <a:blip r:embed="rId6" cstate="print"/>
          <a:srcRect/>
          <a:stretch>
            <a:fillRect/>
          </a:stretch>
        </p:blipFill>
        <p:spPr bwMode="auto">
          <a:xfrm>
            <a:off x="746125" y="4171950"/>
            <a:ext cx="688975" cy="657225"/>
          </a:xfrm>
          <a:prstGeom prst="rect">
            <a:avLst/>
          </a:prstGeom>
          <a:noFill/>
          <a:ln w="9525">
            <a:noFill/>
            <a:miter lim="800000"/>
            <a:headEnd/>
            <a:tailEnd/>
          </a:ln>
        </p:spPr>
      </p:pic>
      <p:pic>
        <p:nvPicPr>
          <p:cNvPr id="10251" name="Picture 65" descr="4"/>
          <p:cNvPicPr>
            <a:picLocks noChangeAspect="1" noChangeArrowheads="1"/>
          </p:cNvPicPr>
          <p:nvPr/>
        </p:nvPicPr>
        <p:blipFill>
          <a:blip r:embed="rId7" cstate="print"/>
          <a:srcRect/>
          <a:stretch>
            <a:fillRect/>
          </a:stretch>
        </p:blipFill>
        <p:spPr bwMode="auto">
          <a:xfrm>
            <a:off x="746125" y="5026025"/>
            <a:ext cx="688975" cy="688975"/>
          </a:xfrm>
          <a:prstGeom prst="rect">
            <a:avLst/>
          </a:prstGeom>
          <a:noFill/>
          <a:ln w="9525">
            <a:noFill/>
            <a:miter lim="800000"/>
            <a:headEnd/>
            <a:tailEnd/>
          </a:ln>
        </p:spPr>
      </p:pic>
      <p:sp>
        <p:nvSpPr>
          <p:cNvPr id="10252" name="Text Box 6"/>
          <p:cNvSpPr txBox="1">
            <a:spLocks noChangeArrowheads="1"/>
          </p:cNvSpPr>
          <p:nvPr/>
        </p:nvSpPr>
        <p:spPr bwMode="auto">
          <a:xfrm>
            <a:off x="133350" y="6380163"/>
            <a:ext cx="2927350" cy="366712"/>
          </a:xfrm>
          <a:prstGeom prst="rect">
            <a:avLst/>
          </a:prstGeom>
          <a:noFill/>
          <a:ln w="12700" algn="ctr">
            <a:noFill/>
            <a:miter lim="800000"/>
            <a:headEnd type="none" w="sm" len="sm"/>
            <a:tailEnd type="none" w="sm" len="sm"/>
          </a:ln>
        </p:spPr>
        <p:txBody>
          <a:bodyPr wrap="none">
            <a:spAutoFit/>
          </a:bodyPr>
          <a:lstStyle/>
          <a:p>
            <a:r>
              <a:rPr lang="en-US" sz="1800">
                <a:solidFill>
                  <a:schemeClr val="bg1"/>
                </a:solidFill>
              </a:rPr>
              <a:t>www.microsoft.com/protect</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ICTUREPATH" val="C:\DOCUMENTS AND SETTINGS\GIULIO\DESKTOP"/>
</p:tagLst>
</file>

<file path=ppt/theme/theme1.xml><?xml version="1.0" encoding="utf-8"?>
<a:theme xmlns:a="http://schemas.openxmlformats.org/drawingml/2006/main" name="600246 Mark Thomas Template">
  <a:themeElements>
    <a:clrScheme name="600246 Mark Thomas Template 1">
      <a:dk1>
        <a:srgbClr val="000000"/>
      </a:dk1>
      <a:lt1>
        <a:srgbClr val="FFFFFF"/>
      </a:lt1>
      <a:dk2>
        <a:srgbClr val="3E962C"/>
      </a:dk2>
      <a:lt2>
        <a:srgbClr val="B2B2B2"/>
      </a:lt2>
      <a:accent1>
        <a:srgbClr val="71BA3A"/>
      </a:accent1>
      <a:accent2>
        <a:srgbClr val="FDC73F"/>
      </a:accent2>
      <a:accent3>
        <a:srgbClr val="FFFFFF"/>
      </a:accent3>
      <a:accent4>
        <a:srgbClr val="000000"/>
      </a:accent4>
      <a:accent5>
        <a:srgbClr val="BBD9AE"/>
      </a:accent5>
      <a:accent6>
        <a:srgbClr val="E5B438"/>
      </a:accent6>
      <a:hlink>
        <a:srgbClr val="ED8A47"/>
      </a:hlink>
      <a:folHlink>
        <a:srgbClr val="3B88BD"/>
      </a:folHlink>
    </a:clrScheme>
    <a:fontScheme name="600246 Mark Thomas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folHlink">
                <a:gamma/>
                <a:shade val="66275"/>
                <a:invGamma/>
              </a:schemeClr>
            </a:gs>
            <a:gs pos="50000">
              <a:schemeClr val="folHlink"/>
            </a:gs>
            <a:gs pos="100000">
              <a:schemeClr val="folHlink">
                <a:gamma/>
                <a:shade val="66275"/>
                <a:invGamma/>
              </a:schemeClr>
            </a:gs>
          </a:gsLst>
          <a:lin ang="2700000" scaled="1"/>
        </a:gradFill>
        <a:ln w="12700" cap="flat" cmpd="sng" algn="ctr">
          <a:solidFill>
            <a:schemeClr val="folHlink"/>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gradFill rotWithShape="0">
          <a:gsLst>
            <a:gs pos="0">
              <a:schemeClr val="folHlink">
                <a:gamma/>
                <a:shade val="66275"/>
                <a:invGamma/>
              </a:schemeClr>
            </a:gs>
            <a:gs pos="50000">
              <a:schemeClr val="folHlink"/>
            </a:gs>
            <a:gs pos="100000">
              <a:schemeClr val="folHlink">
                <a:gamma/>
                <a:shade val="66275"/>
                <a:invGamma/>
              </a:schemeClr>
            </a:gs>
          </a:gsLst>
          <a:lin ang="2700000" scaled="1"/>
        </a:gradFill>
        <a:ln w="12700" cap="flat" cmpd="sng" algn="ctr">
          <a:solidFill>
            <a:schemeClr val="folHlink"/>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600246 Mark Thomas Template 1">
        <a:dk1>
          <a:srgbClr val="000000"/>
        </a:dk1>
        <a:lt1>
          <a:srgbClr val="FFFFFF"/>
        </a:lt1>
        <a:dk2>
          <a:srgbClr val="3E962C"/>
        </a:dk2>
        <a:lt2>
          <a:srgbClr val="B2B2B2"/>
        </a:lt2>
        <a:accent1>
          <a:srgbClr val="71BA3A"/>
        </a:accent1>
        <a:accent2>
          <a:srgbClr val="FDC73F"/>
        </a:accent2>
        <a:accent3>
          <a:srgbClr val="FFFFFF"/>
        </a:accent3>
        <a:accent4>
          <a:srgbClr val="000000"/>
        </a:accent4>
        <a:accent5>
          <a:srgbClr val="BBD9AE"/>
        </a:accent5>
        <a:accent6>
          <a:srgbClr val="E5B438"/>
        </a:accent6>
        <a:hlink>
          <a:srgbClr val="ED8A47"/>
        </a:hlink>
        <a:folHlink>
          <a:srgbClr val="3B88B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16813</TotalTime>
  <Words>7344</Words>
  <Application>Microsoft Office PowerPoint</Application>
  <PresentationFormat>On-screen Show (4:3)</PresentationFormat>
  <Paragraphs>546</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ＭＳ Ｐゴシック</vt:lpstr>
      <vt:lpstr>Arial</vt:lpstr>
      <vt:lpstr>Times</vt:lpstr>
      <vt:lpstr>Wingdings</vt:lpstr>
      <vt:lpstr>600246 Mark Thomas Template</vt:lpstr>
      <vt:lpstr>PowerPoint Presentation</vt:lpstr>
      <vt:lpstr>The Internet = A World of Opportunities</vt:lpstr>
      <vt:lpstr>Online Security Versus  Online Safety </vt:lpstr>
      <vt:lpstr>Primary Online Risks and Threats</vt:lpstr>
      <vt:lpstr>Primary Threats to Computer Security</vt:lpstr>
      <vt:lpstr>Primary Online Risks for Children</vt:lpstr>
      <vt:lpstr>Primary Threats to Personal Online Safety</vt:lpstr>
      <vt:lpstr>Steps You Can Take</vt:lpstr>
      <vt:lpstr>Four Steps to Help Protect Your Computer</vt:lpstr>
      <vt:lpstr>Turn on Windows Internet Firewall</vt:lpstr>
      <vt:lpstr>Use Automatic Updates to Keep Software Up-to-date</vt:lpstr>
      <vt:lpstr>Install and Maintain Antivirus Software</vt:lpstr>
      <vt:lpstr>Install and Maintain Antispyware Software</vt:lpstr>
      <vt:lpstr>Other Ways to Help Protect  Your Computer</vt:lpstr>
      <vt:lpstr>Back up Your Files</vt:lpstr>
      <vt:lpstr>Think Before You Click</vt:lpstr>
      <vt:lpstr>Read Privacy Statements</vt:lpstr>
      <vt:lpstr>Use the Red “X” to Close Pop-ups</vt:lpstr>
      <vt:lpstr>Take Steps to Help Protect  Your Family</vt:lpstr>
      <vt:lpstr>Talk with Your Kids  about Online Risks</vt:lpstr>
      <vt:lpstr>Pay Attention to What  Your Kids Do Online</vt:lpstr>
      <vt:lpstr>Keep Personal Information Private</vt:lpstr>
      <vt:lpstr>Set Clear Rules for Internet Use</vt:lpstr>
      <vt:lpstr>Use Family Safety Software</vt:lpstr>
      <vt:lpstr>How to Handle Problems</vt:lpstr>
      <vt:lpstr>PowerPoint Presentation</vt:lpstr>
      <vt:lpstr>Practice Internet Behaviors that  Help Reduce Your Risk</vt:lpstr>
      <vt:lpstr>Manage Personal Information Carefully</vt:lpstr>
      <vt:lpstr>Use Anti-Phishing and  Anti-Spam Technology</vt:lpstr>
      <vt:lpstr>If Your Identity is Stolen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Protect Your PC</dc:title>
  <dc:creator>Larry West</dc:creator>
  <cp:lastModifiedBy>Ryan Switzer</cp:lastModifiedBy>
  <cp:revision>374</cp:revision>
  <dcterms:created xsi:type="dcterms:W3CDTF">2006-02-22T23:24:57Z</dcterms:created>
  <dcterms:modified xsi:type="dcterms:W3CDTF">2016-01-11T20:39:27Z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0x010100E3A7DC89336AFC48A55D24D16CACBBBE</vt:lpwstr>
  </property>
  <property fmtid="{D5CDD505-2E9C-101B-9397-08002B2CF9AE}" pid="3" name="ContentType">
    <vt:lpwstr>Document</vt:lpwstr>
  </property>
</Properties>
</file>