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36"/>
  </p:notesMasterIdLst>
  <p:handoutMasterIdLst>
    <p:handoutMasterId r:id="rId37"/>
  </p:handoutMasterIdLst>
  <p:sldIdLst>
    <p:sldId id="299" r:id="rId2"/>
    <p:sldId id="325" r:id="rId3"/>
    <p:sldId id="266" r:id="rId4"/>
    <p:sldId id="424" r:id="rId5"/>
    <p:sldId id="449" r:id="rId6"/>
    <p:sldId id="397" r:id="rId7"/>
    <p:sldId id="425" r:id="rId8"/>
    <p:sldId id="426" r:id="rId9"/>
    <p:sldId id="445" r:id="rId10"/>
    <p:sldId id="450" r:id="rId11"/>
    <p:sldId id="427" r:id="rId12"/>
    <p:sldId id="446" r:id="rId13"/>
    <p:sldId id="429" r:id="rId14"/>
    <p:sldId id="430" r:id="rId15"/>
    <p:sldId id="431" r:id="rId16"/>
    <p:sldId id="432" r:id="rId17"/>
    <p:sldId id="451" r:id="rId18"/>
    <p:sldId id="399" r:id="rId19"/>
    <p:sldId id="433" r:id="rId20"/>
    <p:sldId id="447" r:id="rId21"/>
    <p:sldId id="452" r:id="rId22"/>
    <p:sldId id="380" r:id="rId23"/>
    <p:sldId id="434" r:id="rId24"/>
    <p:sldId id="435" r:id="rId25"/>
    <p:sldId id="436" r:id="rId26"/>
    <p:sldId id="437" r:id="rId27"/>
    <p:sldId id="438" r:id="rId28"/>
    <p:sldId id="439" r:id="rId29"/>
    <p:sldId id="440" r:id="rId30"/>
    <p:sldId id="441" r:id="rId31"/>
    <p:sldId id="443" r:id="rId32"/>
    <p:sldId id="442" r:id="rId33"/>
    <p:sldId id="444" r:id="rId34"/>
    <p:sldId id="453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82" autoAdjust="0"/>
    <p:restoredTop sz="94575" autoAdjust="0"/>
  </p:normalViewPr>
  <p:slideViewPr>
    <p:cSldViewPr>
      <p:cViewPr varScale="1">
        <p:scale>
          <a:sx n="65" d="100"/>
          <a:sy n="65" d="100"/>
        </p:scale>
        <p:origin x="48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1D3C810-3C03-4692-B3E0-3EB9CEF9AF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3A84C0D-4B81-415B-B503-ADFAC7BF28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0F8CB1-28F2-4885-B986-0FA7F4E03D93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</a:t>
            </a:fld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7D8CD0-EE45-45DB-A8AC-981471FA7E8E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</a:t>
            </a:fld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dirty="0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dirty="0"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ea typeface="+mn-ea"/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ea typeface="+mn-ea"/>
                <a:cs typeface="+mn-cs"/>
              </a:endParaRPr>
            </a:p>
          </p:txBody>
        </p:sp>
      </p:grpSp>
      <p:sp>
        <p:nvSpPr>
          <p:cNvPr id="7066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066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96C0B656-C2E6-41C2-B7DC-373D98C39D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EF04B-92FC-4F13-A2AF-919BAE9748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EB826-42E0-4F58-94E6-27FEAF2EE2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80915-1F24-4173-B178-A957B1BC8D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CFCB8-A5B5-4399-9EE4-9F3F4DC4A4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C53EE-3A0C-4C85-BE56-DCE243EED6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E327D-C416-42DD-876C-EA18E59196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2C812-9DA0-4312-840E-88C6674F29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4C28F-977D-4A20-B915-4E45DA6501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 userDrawn="1"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7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ea typeface="+mn-ea"/>
                  <a:cs typeface="+mn-cs"/>
                </a:endParaRPr>
              </a:p>
            </p:txBody>
          </p:sp>
          <p:sp>
            <p:nvSpPr>
              <p:cNvPr id="8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 sz="1800" dirty="0">
                  <a:ea typeface="+mn-ea"/>
                  <a:cs typeface="+mn-cs"/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ea typeface="+mn-ea"/>
                  <a:cs typeface="+mn-cs"/>
                </a:endParaRPr>
              </a:p>
            </p:txBody>
          </p:sp>
          <p:sp>
            <p:nvSpPr>
              <p:cNvPr id="6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ea typeface="+mn-ea"/>
                  <a:cs typeface="+mn-cs"/>
                </a:endParaRPr>
              </a:p>
            </p:txBody>
          </p:sp>
        </p:grpSp>
      </p:grpSp>
      <p:sp>
        <p:nvSpPr>
          <p:cNvPr id="9" name="Text Box 21"/>
          <p:cNvSpPr txBox="1">
            <a:spLocks noChangeArrowheads="1"/>
          </p:cNvSpPr>
          <p:nvPr userDrawn="1"/>
        </p:nvSpPr>
        <p:spPr bwMode="auto">
          <a:xfrm>
            <a:off x="-3175" y="3276600"/>
            <a:ext cx="4921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 vert="eaVert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 dirty="0">
                <a:ea typeface="+mn-ea"/>
                <a:cs typeface="+mn-cs"/>
              </a:rPr>
              <a:t>Lesson 1</a:t>
            </a:r>
          </a:p>
        </p:txBody>
      </p:sp>
      <p:sp>
        <p:nvSpPr>
          <p:cNvPr id="10" name="Footer Placeholder 3"/>
          <p:cNvSpPr txBox="1">
            <a:spLocks/>
          </p:cNvSpPr>
          <p:nvPr userDrawn="1"/>
        </p:nvSpPr>
        <p:spPr bwMode="auto">
          <a:xfrm>
            <a:off x="1676400" y="6230938"/>
            <a:ext cx="7164388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r>
              <a:rPr lang="en-US" sz="1800" b="1" dirty="0">
                <a:latin typeface="Arial" pitchFamily="34" charset="0"/>
                <a:ea typeface="+mn-ea"/>
                <a:cs typeface="+mn-cs"/>
              </a:rPr>
              <a:t>CLB: MS Office 2007 Companion</a:t>
            </a:r>
          </a:p>
        </p:txBody>
      </p:sp>
      <p:sp>
        <p:nvSpPr>
          <p:cNvPr id="11" name="Text Box 14"/>
          <p:cNvSpPr txBox="1">
            <a:spLocks noChangeArrowheads="1"/>
          </p:cNvSpPr>
          <p:nvPr userDrawn="1"/>
        </p:nvSpPr>
        <p:spPr bwMode="auto">
          <a:xfrm>
            <a:off x="914400" y="6400800"/>
            <a:ext cx="388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800" b="1" dirty="0">
                <a:latin typeface="Arial" pitchFamily="34" charset="0"/>
                <a:ea typeface="+mn-ea"/>
                <a:cs typeface="+mn-cs"/>
              </a:rPr>
              <a:t>Campbell</a:t>
            </a: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A8D3B-25E2-44D4-BF30-C3D8180F43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E864C-CC97-4009-8896-23A93DC1A6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B8E32-E106-4363-909B-EC698C01FE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696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ea typeface="+mn-ea"/>
                  <a:cs typeface="+mn-cs"/>
                </a:endParaRPr>
              </a:p>
            </p:txBody>
          </p:sp>
          <p:sp>
            <p:nvSpPr>
              <p:cNvPr id="696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 sz="1800" dirty="0">
                  <a:ea typeface="+mn-ea"/>
                  <a:cs typeface="+mn-cs"/>
                </a:endParaRPr>
              </a:p>
            </p:txBody>
          </p:sp>
        </p:grpSp>
        <p:grpSp>
          <p:nvGrpSpPr>
            <p:cNvPr id="103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6963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ea typeface="+mn-ea"/>
                  <a:cs typeface="+mn-cs"/>
                </a:endParaRPr>
              </a:p>
            </p:txBody>
          </p:sp>
          <p:sp>
            <p:nvSpPr>
              <p:cNvPr id="6964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ea typeface="+mn-ea"/>
                  <a:cs typeface="+mn-cs"/>
                </a:endParaRPr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9653" name="Text Box 21"/>
          <p:cNvSpPr txBox="1">
            <a:spLocks noChangeArrowheads="1"/>
          </p:cNvSpPr>
          <p:nvPr/>
        </p:nvSpPr>
        <p:spPr bwMode="auto">
          <a:xfrm>
            <a:off x="-6350" y="2743200"/>
            <a:ext cx="8001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 vert="eaVert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 dirty="0">
                <a:ea typeface="+mn-ea"/>
                <a:cs typeface="+mn-cs"/>
              </a:rPr>
              <a:t/>
            </a:r>
            <a:br>
              <a:rPr lang="en-US" sz="2000" b="1" dirty="0">
                <a:ea typeface="+mn-ea"/>
                <a:cs typeface="+mn-cs"/>
              </a:rPr>
            </a:br>
            <a:r>
              <a:rPr lang="en-US" sz="2000" b="1" dirty="0">
                <a:ea typeface="+mn-ea"/>
                <a:cs typeface="+mn-cs"/>
              </a:rPr>
              <a:t>Lesson 3</a:t>
            </a: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838200" y="63246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 dirty="0">
                <a:ea typeface="+mn-ea"/>
                <a:cs typeface="+mn-cs"/>
              </a:rPr>
              <a:t>Morrison / Wells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4724400" y="6324600"/>
            <a:ext cx="426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US" sz="2000" b="1" dirty="0">
                <a:ea typeface="+mn-ea"/>
                <a:cs typeface="+mn-cs"/>
              </a:rPr>
              <a:t>CLB: A Comp Guide to IC</a:t>
            </a:r>
            <a:r>
              <a:rPr lang="en-US" sz="2000" b="1" baseline="30000" dirty="0">
                <a:ea typeface="+mn-ea"/>
                <a:cs typeface="+mn-cs"/>
              </a:rPr>
              <a:t>3</a:t>
            </a:r>
            <a:r>
              <a:rPr lang="en-US" sz="2000" b="1" dirty="0">
                <a:ea typeface="+mn-ea"/>
                <a:cs typeface="+mn-cs"/>
              </a:rPr>
              <a:t> 4E</a:t>
            </a:r>
          </a:p>
        </p:txBody>
      </p:sp>
      <p:sp>
        <p:nvSpPr>
          <p:cNvPr id="696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833C13E1-1F0C-4E6F-A271-1687B8D101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83" r:id="rId7"/>
    <p:sldLayoutId id="2147483676" r:id="rId8"/>
    <p:sldLayoutId id="2147483675" r:id="rId9"/>
    <p:sldLayoutId id="2147483674" r:id="rId10"/>
    <p:sldLayoutId id="2147483673" r:id="rId11"/>
    <p:sldLayoutId id="2147483672" r:id="rId12"/>
  </p:sldLayoutIdLst>
  <p:transition/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2"/>
        <a:buChar char="l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2"/>
        <a:buChar char="l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1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DD3D975-705A-4506-B29B-D269B14BA20A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</a:t>
            </a:fld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38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Lesson 3</a:t>
            </a:r>
            <a:br>
              <a:rPr lang="en-US" sz="3200" dirty="0" smtClean="0"/>
            </a:br>
            <a:r>
              <a:rPr lang="en-US" sz="3200" dirty="0" smtClean="0"/>
              <a:t>Computer Protection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241800" cy="182245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b="1" dirty="0" smtClean="0"/>
              <a:t>Computer Literacy BASICS: A Comprehensive Guide to IC</a:t>
            </a:r>
            <a:r>
              <a:rPr lang="en-US" b="1" baseline="30000" dirty="0" smtClean="0"/>
              <a:t>3</a:t>
            </a:r>
            <a:r>
              <a:rPr lang="en-US" b="1" dirty="0" smtClean="0"/>
              <a:t>, 4</a:t>
            </a:r>
            <a:r>
              <a:rPr lang="en-US" b="1" baseline="30000" dirty="0" smtClean="0"/>
              <a:t>th</a:t>
            </a:r>
            <a:r>
              <a:rPr lang="en-US" b="1" dirty="0" smtClean="0"/>
              <a:t> Edition</a:t>
            </a:r>
            <a:endParaRPr lang="en-US" dirty="0" smtClean="0"/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609600" y="62484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800" dirty="0"/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685800" y="63246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/>
              <a:t>Morrison / Wells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***Quick Recap***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is backing up data very important for a business or individual person?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Where does a business or person need to keep data once it is backed up?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2CFCB8-A5B5-4399-9EE4-9F3F4DC4A4A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0229FE3-52C0-42F2-810B-3BF06FF26AED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11</a:t>
            </a:fld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626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C52F3391-48DB-4B6E-9662-7F984A14D7E8}" type="slidenum">
              <a:rPr lang="en-US" sz="2600" b="1">
                <a:solidFill>
                  <a:schemeClr val="bg1"/>
                </a:solidFill>
              </a:rPr>
              <a:pPr/>
              <a:t>11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6627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C048EC11-37D2-47B0-8260-8562E8545C5A}" type="slidenum">
              <a:rPr lang="en-US" sz="2600" b="1">
                <a:solidFill>
                  <a:schemeClr val="bg1"/>
                </a:solidFill>
              </a:rPr>
              <a:pPr/>
              <a:t>11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662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Identifying Environmental Factors that Can Damage Computers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sz="2600" dirty="0" smtClean="0"/>
              <a:t>Computer equipment and its data are also subject to hazards associated with improper use.</a:t>
            </a:r>
            <a:endParaRPr lang="en-US" sz="2200" dirty="0" smtClean="0"/>
          </a:p>
          <a:p>
            <a:pPr eaLnBrk="1" hangingPunct="1"/>
            <a:r>
              <a:rPr lang="en-US" sz="2600" dirty="0" smtClean="0"/>
              <a:t>Environmental factors such as temperature, humidity, and electrical fields also can contribute to hardware and software damage.</a:t>
            </a:r>
          </a:p>
          <a:p>
            <a:pPr eaLnBrk="1" hangingPunct="1"/>
            <a:r>
              <a:rPr lang="en-US" sz="2600" b="1" dirty="0" smtClean="0"/>
              <a:t>Temperature:</a:t>
            </a:r>
          </a:p>
          <a:p>
            <a:pPr lvl="1" eaLnBrk="1" hangingPunct="1"/>
            <a:r>
              <a:rPr lang="en-US" sz="2200" dirty="0" smtClean="0"/>
              <a:t>A temperature range of 68 to 75 degrees is optimal for system reliability.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0229FE3-52C0-42F2-810B-3BF06FF26AED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12</a:t>
            </a:fld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626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C52F3391-48DB-4B6E-9662-7F984A14D7E8}" type="slidenum">
              <a:rPr lang="en-US" sz="2600" b="1">
                <a:solidFill>
                  <a:schemeClr val="bg1"/>
                </a:solidFill>
              </a:rPr>
              <a:pPr/>
              <a:t>12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6627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C048EC11-37D2-47B0-8260-8562E8545C5A}" type="slidenum">
              <a:rPr lang="en-US" sz="2600" b="1">
                <a:solidFill>
                  <a:schemeClr val="bg1"/>
                </a:solidFill>
              </a:rPr>
              <a:pPr/>
              <a:t>12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662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Identifying Environmental Factors that Can Damage Computers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lvl="1" eaLnBrk="1" hangingPunct="1"/>
            <a:r>
              <a:rPr lang="en-US" sz="2200" dirty="0" smtClean="0"/>
              <a:t>You should not operate computer equipment in a room where the temperature exceeds 85 degrees.</a:t>
            </a:r>
          </a:p>
          <a:p>
            <a:pPr eaLnBrk="1" hangingPunct="1"/>
            <a:r>
              <a:rPr lang="en-US" sz="2600" b="1" dirty="0" smtClean="0"/>
              <a:t>Humidity:</a:t>
            </a:r>
          </a:p>
          <a:p>
            <a:pPr lvl="1" eaLnBrk="1" hangingPunct="1"/>
            <a:r>
              <a:rPr lang="en-US" sz="2100" dirty="0" smtClean="0"/>
              <a:t>A high level of humidity can cause computers to short circuit, resulting in the loss of data and damage to hardware.</a:t>
            </a:r>
          </a:p>
          <a:p>
            <a:pPr lvl="1" eaLnBrk="1" hangingPunct="1"/>
            <a:r>
              <a:rPr lang="en-US" sz="2100" dirty="0" smtClean="0"/>
              <a:t>For optimal performance, the relative humidity of the computer room should be above 20 percent and below the dew point.</a:t>
            </a:r>
          </a:p>
          <a:p>
            <a:pPr lvl="1" eaLnBrk="1" hangingPunct="1"/>
            <a:r>
              <a:rPr lang="en-US" sz="2100" dirty="0" smtClean="0"/>
              <a:t>Environments that require high reliability should have a humidity alarm.</a:t>
            </a:r>
          </a:p>
          <a:p>
            <a:pPr marL="0" lvl="1" indent="0" eaLnBrk="1" hangingPunct="1">
              <a:buNone/>
            </a:pPr>
            <a:endParaRPr lang="en-US" sz="2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FCE64F6-3F28-4FA4-ACBC-742C7E8542AB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13</a:t>
            </a:fld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67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DA647478-F218-4596-99BA-A1E004A21BD2}" type="slidenum">
              <a:rPr lang="en-US" sz="2600" b="1">
                <a:solidFill>
                  <a:schemeClr val="bg1"/>
                </a:solidFill>
              </a:rPr>
              <a:pPr/>
              <a:t>13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8675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39B66C16-7C33-4557-B0E8-207D31AA6E7D}" type="slidenum">
              <a:rPr lang="en-US" sz="2600" b="1">
                <a:solidFill>
                  <a:schemeClr val="bg1"/>
                </a:solidFill>
              </a:rPr>
              <a:pPr/>
              <a:t>13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867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Identifying Environmental Factors that Can Damage Computers (cont.)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sz="2600" b="1" dirty="0" smtClean="0"/>
              <a:t>Water Damage:</a:t>
            </a:r>
          </a:p>
          <a:p>
            <a:pPr lvl="1" eaLnBrk="1" hangingPunct="1"/>
            <a:r>
              <a:rPr lang="en-US" dirty="0" smtClean="0"/>
              <a:t>Modern computer systems contain a cut-off device that is triggered if sprinklers turn on.</a:t>
            </a:r>
          </a:p>
          <a:p>
            <a:pPr lvl="1" eaLnBrk="1" hangingPunct="1"/>
            <a:r>
              <a:rPr lang="en-US" dirty="0" smtClean="0"/>
              <a:t>If a computer suffers water damage, make sure it is completely dry before restoring the power.</a:t>
            </a:r>
          </a:p>
          <a:p>
            <a:pPr lvl="1" eaLnBrk="1" hangingPunct="1"/>
            <a:r>
              <a:rPr lang="en-US" dirty="0" smtClean="0"/>
              <a:t>Storage devices and printouts can be damaged or destroyed by water.</a:t>
            </a:r>
          </a:p>
          <a:p>
            <a:pPr lvl="1" eaLnBrk="1" hangingPunct="1"/>
            <a:r>
              <a:rPr lang="en-US" dirty="0" smtClean="0"/>
              <a:t>Water damage may also occur from flooding or broken pipes.</a:t>
            </a:r>
          </a:p>
          <a:p>
            <a:pPr eaLnBrk="1" hangingPunct="1"/>
            <a:endParaRPr lang="en-US" sz="2600" b="1" dirty="0" smtClean="0"/>
          </a:p>
          <a:p>
            <a:pPr eaLnBrk="1" hangingPunct="1"/>
            <a:endParaRPr lang="en-US" sz="2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86233E0-1F99-42C3-961E-4343C183CE2F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14</a:t>
            </a:fld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698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6F1E3BE9-6104-4ADC-A7A7-8C50A2624BC8}" type="slidenum">
              <a:rPr lang="en-US" sz="2600" b="1">
                <a:solidFill>
                  <a:schemeClr val="bg1"/>
                </a:solidFill>
              </a:rPr>
              <a:pPr/>
              <a:t>14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9699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74472581-379B-4419-892C-BFDBB286E0FE}" type="slidenum">
              <a:rPr lang="en-US" sz="2600" b="1">
                <a:solidFill>
                  <a:schemeClr val="bg1"/>
                </a:solidFill>
              </a:rPr>
              <a:pPr/>
              <a:t>14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970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Identifying Environmental Factors that Can Damage Computers (cont.)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sz="2600" b="1" dirty="0" smtClean="0"/>
              <a:t>Magnetic Fields and Static Electricity:</a:t>
            </a:r>
          </a:p>
          <a:p>
            <a:pPr lvl="1" eaLnBrk="1" hangingPunct="1"/>
            <a:r>
              <a:rPr lang="en-US" sz="2200" dirty="0" smtClean="0"/>
              <a:t>A single spark from static electricity can damage the internal electronics of a computer.</a:t>
            </a:r>
          </a:p>
          <a:p>
            <a:pPr lvl="1" eaLnBrk="1" hangingPunct="1"/>
            <a:r>
              <a:rPr lang="en-US" sz="2200" dirty="0" smtClean="0"/>
              <a:t>Grounding prevents damaging a computer with a static electrical spark.</a:t>
            </a:r>
          </a:p>
          <a:p>
            <a:pPr lvl="1" eaLnBrk="1" hangingPunct="1"/>
            <a:r>
              <a:rPr lang="en-US" sz="2200" dirty="0" smtClean="0"/>
              <a:t>Computer rooms should have tile floors and antistatic carpet to reduce static electricity.</a:t>
            </a:r>
          </a:p>
          <a:p>
            <a:pPr lvl="1" eaLnBrk="1" hangingPunct="1"/>
            <a:r>
              <a:rPr lang="en-US" sz="2200" dirty="0" smtClean="0"/>
              <a:t>Hard drives are sensitive to magnetic fields.</a:t>
            </a:r>
          </a:p>
          <a:p>
            <a:pPr lvl="1" eaLnBrk="1" hangingPunct="1"/>
            <a:r>
              <a:rPr lang="en-US" sz="2200" dirty="0" smtClean="0"/>
              <a:t>Do not store magnets directly on a computer.</a:t>
            </a:r>
          </a:p>
          <a:p>
            <a:pPr eaLnBrk="1" hangingPunct="1"/>
            <a:endParaRPr lang="en-US" sz="2600" b="1" dirty="0" smtClean="0"/>
          </a:p>
          <a:p>
            <a:pPr eaLnBrk="1" hangingPunct="1"/>
            <a:endParaRPr lang="en-US" sz="2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161A3CF-7148-453F-AF9D-0B8D128266D8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15</a:t>
            </a:fld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722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509C3FAF-0D18-4B24-9DAB-556266948AC2}" type="slidenum">
              <a:rPr lang="en-US" sz="2600" b="1">
                <a:solidFill>
                  <a:schemeClr val="bg1"/>
                </a:solidFill>
              </a:rPr>
              <a:pPr/>
              <a:t>15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30723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AE3B775D-00C0-4231-A696-8B960C7F5294}" type="slidenum">
              <a:rPr lang="en-US" sz="2600" b="1">
                <a:solidFill>
                  <a:schemeClr val="bg1"/>
                </a:solidFill>
              </a:rPr>
              <a:pPr/>
              <a:t>15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3072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Identifying Environmental Factors that Can Damage Computers (cont.)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sz="2600" b="1" dirty="0" smtClean="0"/>
              <a:t>Physical Damage:</a:t>
            </a:r>
          </a:p>
          <a:p>
            <a:pPr lvl="1" eaLnBrk="1" hangingPunct="1"/>
            <a:r>
              <a:rPr lang="en-US" dirty="0" smtClean="0"/>
              <a:t>Prevent damage to desktop computers by arranging equipment so it is stable and cannot fall or be knocked over.</a:t>
            </a:r>
          </a:p>
          <a:p>
            <a:pPr lvl="1" eaLnBrk="1" hangingPunct="1"/>
            <a:r>
              <a:rPr lang="en-US" dirty="0" smtClean="0"/>
              <a:t>Notebook computers are more prone to physical wear and tear because they are portable.</a:t>
            </a:r>
          </a:p>
          <a:p>
            <a:pPr lvl="1" eaLnBrk="1" hangingPunct="1"/>
            <a:r>
              <a:rPr lang="en-US" dirty="0" smtClean="0"/>
              <a:t>Most portable systems are insulated with shock absorbing material.</a:t>
            </a:r>
          </a:p>
          <a:p>
            <a:pPr lvl="1" eaLnBrk="1" hangingPunct="1"/>
            <a:r>
              <a:rPr lang="en-US" dirty="0" smtClean="0"/>
              <a:t>Transport devices with care, such as in padded cases.</a:t>
            </a:r>
          </a:p>
          <a:p>
            <a:pPr eaLnBrk="1" hangingPunct="1"/>
            <a:endParaRPr lang="en-US" sz="2600" b="1" dirty="0" smtClean="0"/>
          </a:p>
          <a:p>
            <a:pPr eaLnBrk="1" hangingPunct="1"/>
            <a:endParaRPr lang="en-US" sz="2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61C3CB5-A3A2-4216-8CE1-A817EDD13ED8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16</a:t>
            </a:fld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746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8ABAEFC8-B81E-4384-B027-163100EF918B}" type="slidenum">
              <a:rPr lang="en-US" sz="2600" b="1">
                <a:solidFill>
                  <a:schemeClr val="bg1"/>
                </a:solidFill>
              </a:rPr>
              <a:pPr/>
              <a:t>16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31747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7F2AC460-94D1-4A62-A1D6-93B413E44525}" type="slidenum">
              <a:rPr lang="en-US" sz="2600" b="1">
                <a:solidFill>
                  <a:schemeClr val="bg1"/>
                </a:solidFill>
              </a:rPr>
              <a:pPr/>
              <a:t>16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3174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Identifying Environmental Factors that Can Damage Computers (cont.)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sz="2600" b="1" dirty="0" smtClean="0"/>
              <a:t>Poor Maintenance:</a:t>
            </a:r>
          </a:p>
          <a:p>
            <a:pPr lvl="1" eaLnBrk="1" hangingPunct="1"/>
            <a:r>
              <a:rPr lang="en-US" dirty="0" smtClean="0"/>
              <a:t>One of the best ways to cut down on computer repair is through preventive maintenance.</a:t>
            </a:r>
          </a:p>
          <a:p>
            <a:pPr lvl="1" eaLnBrk="1" hangingPunct="1"/>
            <a:r>
              <a:rPr lang="en-US" dirty="0" smtClean="0"/>
              <a:t>Follow a monthly maintenance schedule to keep computer devices in good working order.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z="2400" dirty="0" smtClean="0"/>
              <a:t>For example: for a mechanical mouse, remove the ball and clean it periodically.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600" b="1" dirty="0" smtClean="0"/>
          </a:p>
          <a:p>
            <a:pPr eaLnBrk="1" hangingPunct="1"/>
            <a:endParaRPr lang="en-US" sz="2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***Quick Recap***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type of environmental hazard would cause a computer to short circuit and lose data?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_________ can be reduced by monthly preventative maintenance.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2CFCB8-A5B5-4399-9EE4-9F3F4DC4A4A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ACD0833-038F-4616-8E29-998C748AF5CF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18</a:t>
            </a:fld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770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DBD18E53-5FB3-41D1-AA70-1DC61159D7DF}" type="slidenum">
              <a:rPr lang="en-US" sz="2600" b="1">
                <a:solidFill>
                  <a:schemeClr val="bg1"/>
                </a:solidFill>
              </a:rPr>
              <a:pPr/>
              <a:t>18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32771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44DCC544-8DD1-46AA-8107-7E981B573BB6}" type="slidenum">
              <a:rPr lang="en-US" sz="2600" b="1">
                <a:solidFill>
                  <a:schemeClr val="bg1"/>
                </a:solidFill>
              </a:rPr>
              <a:pPr/>
              <a:t>18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3277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Protecting Computers from Power Loss and Fluctuation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742238" cy="3962400"/>
          </a:xfrm>
        </p:spPr>
        <p:txBody>
          <a:bodyPr/>
          <a:lstStyle/>
          <a:p>
            <a:pPr eaLnBrk="1" hangingPunct="1"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An unexpected power outage can wipe out any data that has not been properly saved.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Secure electric cords so that they cannot be disconnected accidentally.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Protect computers from power </a:t>
            </a:r>
          </a:p>
          <a:p>
            <a:pPr marL="350838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spikes with a surge suppressor.</a:t>
            </a:r>
          </a:p>
          <a:p>
            <a:pPr marL="350838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sz="2400" dirty="0" smtClean="0">
                <a:ea typeface="+mn-ea"/>
                <a:cs typeface="+mn-cs"/>
              </a:rPr>
              <a:t>- Lower end surge suppressors</a:t>
            </a:r>
          </a:p>
          <a:p>
            <a:pPr marL="350838" indent="0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	   wear out and need to be replaced sooner.</a:t>
            </a:r>
            <a:endParaRPr lang="en-US" dirty="0" smtClean="0">
              <a:ea typeface="+mn-ea"/>
              <a:cs typeface="+mn-cs"/>
            </a:endParaRPr>
          </a:p>
          <a:p>
            <a:pPr eaLnBrk="1" hangingPunct="1">
              <a:buFont typeface="Wingdings" pitchFamily="2" charset="2"/>
              <a:buChar char="l"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pic>
        <p:nvPicPr>
          <p:cNvPr id="327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717032"/>
            <a:ext cx="2408238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5852616-97FF-4096-98D5-37D18B2F1CB0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19</a:t>
            </a:fld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379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33BE53FE-C12C-4D54-A5F1-AD1C38813B64}" type="slidenum">
              <a:rPr lang="en-US" sz="2600" b="1">
                <a:solidFill>
                  <a:schemeClr val="bg1"/>
                </a:solidFill>
              </a:rPr>
              <a:pPr/>
              <a:t>19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33795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3DD662BE-9251-41F7-A3E4-A39FC58D1E4F}" type="slidenum">
              <a:rPr lang="en-US" sz="2600" b="1">
                <a:solidFill>
                  <a:schemeClr val="bg1"/>
                </a:solidFill>
              </a:rPr>
              <a:pPr/>
              <a:t>19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3379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Protecting Computers from Power Loss and Fluctuation (continued)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742238" cy="3962400"/>
          </a:xfrm>
        </p:spPr>
        <p:txBody>
          <a:bodyPr/>
          <a:lstStyle/>
          <a:p>
            <a:pPr eaLnBrk="1" hangingPunct="1"/>
            <a:r>
              <a:rPr lang="en-US" dirty="0" smtClean="0"/>
              <a:t>An uninterruptible power supply (UPS) can prevent data loss due to power outages. </a:t>
            </a:r>
          </a:p>
          <a:p>
            <a:pPr eaLnBrk="1" hangingPunct="1"/>
            <a:r>
              <a:rPr lang="en-US" dirty="0" smtClean="0"/>
              <a:t>A UPS contains a battery that temporarily provides power if the normal current is interrupted.</a:t>
            </a:r>
          </a:p>
        </p:txBody>
      </p:sp>
      <p:pic>
        <p:nvPicPr>
          <p:cNvPr id="337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427538"/>
            <a:ext cx="4021138" cy="183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D8F7C04-B28F-4D79-A3F7-3BDD95D9BAA3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</a:t>
            </a:fld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43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02A706D4-C36F-4768-860D-3CC971F7E41B}" type="slidenum">
              <a:rPr lang="en-US" sz="2600" b="1">
                <a:solidFill>
                  <a:schemeClr val="bg1"/>
                </a:solidFill>
              </a:rPr>
              <a:pPr/>
              <a:t>2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8435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26A2D9AF-3A38-4339-90B2-9D382BB879DE}" type="slidenum">
              <a:rPr lang="en-US" sz="2600" b="1">
                <a:solidFill>
                  <a:schemeClr val="bg1"/>
                </a:solidFill>
              </a:rPr>
              <a:pPr/>
              <a:t>2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843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Objectives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438400"/>
            <a:ext cx="7693025" cy="3724275"/>
          </a:xfrm>
        </p:spPr>
        <p:txBody>
          <a:bodyPr/>
          <a:lstStyle/>
          <a:p>
            <a:r>
              <a:rPr lang="en-US" sz="2600" dirty="0" smtClean="0"/>
              <a:t>Protect computer hardware from theft and damage.</a:t>
            </a:r>
          </a:p>
          <a:p>
            <a:r>
              <a:rPr lang="en-US" sz="2600" dirty="0" smtClean="0"/>
              <a:t>Safeguard data.</a:t>
            </a:r>
          </a:p>
          <a:p>
            <a:r>
              <a:rPr lang="en-US" sz="2600" dirty="0" smtClean="0"/>
              <a:t>Identify environmental factors that can damage computers.</a:t>
            </a:r>
          </a:p>
          <a:p>
            <a:r>
              <a:rPr lang="en-US" sz="2600" dirty="0" smtClean="0"/>
              <a:t>Protect computers from power loss or fluctuation.</a:t>
            </a:r>
          </a:p>
          <a:p>
            <a:r>
              <a:rPr lang="en-US" sz="2600" dirty="0" smtClean="0"/>
              <a:t>Identify common computer hardware problems.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5852616-97FF-4096-98D5-37D18B2F1CB0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20</a:t>
            </a:fld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379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33BE53FE-C12C-4D54-A5F1-AD1C38813B64}" type="slidenum">
              <a:rPr lang="en-US" sz="2600" b="1">
                <a:solidFill>
                  <a:schemeClr val="bg1"/>
                </a:solidFill>
              </a:rPr>
              <a:pPr/>
              <a:t>20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33795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3DD662BE-9251-41F7-A3E4-A39FC58D1E4F}" type="slidenum">
              <a:rPr lang="en-US" sz="2600" b="1">
                <a:solidFill>
                  <a:schemeClr val="bg1"/>
                </a:solidFill>
              </a:rPr>
              <a:pPr/>
              <a:t>20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3379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Protecting Computers from Power Loss and Fluctuation (continued)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742238" cy="3962400"/>
          </a:xfrm>
        </p:spPr>
        <p:txBody>
          <a:bodyPr/>
          <a:lstStyle/>
          <a:p>
            <a:pPr eaLnBrk="1" hangingPunct="1"/>
            <a:r>
              <a:rPr lang="en-US" dirty="0" smtClean="0"/>
              <a:t>A UPS provides additional time for a user to save data and shut down properly.</a:t>
            </a:r>
          </a:p>
          <a:p>
            <a:pPr eaLnBrk="1" hangingPunct="1"/>
            <a:r>
              <a:rPr lang="en-US" dirty="0" smtClean="0"/>
              <a:t>Two types of UPS systems:</a:t>
            </a:r>
          </a:p>
          <a:p>
            <a:pPr lvl="1" eaLnBrk="1" hangingPunct="1"/>
            <a:r>
              <a:rPr lang="en-US" dirty="0" smtClean="0"/>
              <a:t>Standby Power Systems (SPS): monitors electrical power and switches to battery if it detects a problem.</a:t>
            </a:r>
          </a:p>
          <a:p>
            <a:pPr lvl="1" eaLnBrk="1" hangingPunct="1"/>
            <a:r>
              <a:rPr lang="en-US" dirty="0" smtClean="0"/>
              <a:t>Online UPS Systems: constantly provides power even when you are using electricity.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***Quick Recap***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This option switches to battery power if it detects a problem in the electricity?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not protected by a __________, a computer or other electronic device may be damaged by spikes in electricity.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2CFCB8-A5B5-4399-9EE4-9F3F4DC4A4A3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F93B44D-CC9A-4BB6-A307-2A86C2862F9E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22</a:t>
            </a:fld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4818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FF3021C2-9B79-4649-A5A2-EAC29DD6BACC}" type="slidenum">
              <a:rPr lang="en-US" sz="2600" b="1">
                <a:solidFill>
                  <a:schemeClr val="bg1"/>
                </a:solidFill>
              </a:rPr>
              <a:pPr/>
              <a:t>22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34819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1D2B56B0-E466-4260-9BA6-52BC9491EB59}" type="slidenum">
              <a:rPr lang="en-US" sz="2600" b="1">
                <a:solidFill>
                  <a:schemeClr val="bg1"/>
                </a:solidFill>
              </a:rPr>
              <a:pPr/>
              <a:t>22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3482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Identifying Common Computer Hardware Problems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162800" cy="3962400"/>
          </a:xfrm>
        </p:spPr>
        <p:txBody>
          <a:bodyPr/>
          <a:lstStyle/>
          <a:p>
            <a:pPr eaLnBrk="1" hangingPunct="1"/>
            <a:r>
              <a:rPr lang="en-US" sz="2600" dirty="0" smtClean="0"/>
              <a:t>Computer equipment and stored data are subject to computer hardware issues.</a:t>
            </a:r>
          </a:p>
          <a:p>
            <a:pPr lvl="1" eaLnBrk="1" hangingPunct="1"/>
            <a:r>
              <a:rPr lang="en-US" sz="2200" dirty="0" smtClean="0"/>
              <a:t>“Crashed” hard drive</a:t>
            </a:r>
          </a:p>
          <a:p>
            <a:pPr lvl="1" eaLnBrk="1" hangingPunct="1"/>
            <a:r>
              <a:rPr lang="en-US" sz="2200" dirty="0" smtClean="0"/>
              <a:t>Damaged media</a:t>
            </a:r>
          </a:p>
          <a:p>
            <a:pPr lvl="1" eaLnBrk="1" hangingPunct="1"/>
            <a:r>
              <a:rPr lang="en-US" sz="2200" dirty="0" smtClean="0"/>
              <a:t>Printer and monitor problems</a:t>
            </a:r>
          </a:p>
          <a:p>
            <a:pPr lvl="1" eaLnBrk="1" hangingPunct="1"/>
            <a:r>
              <a:rPr lang="en-US" sz="2200" dirty="0" smtClean="0"/>
              <a:t>Loss of network or Internet connectivity</a:t>
            </a:r>
          </a:p>
          <a:p>
            <a:pPr lvl="1" eaLnBrk="1" hangingPunct="1"/>
            <a:r>
              <a:rPr lang="en-US" sz="2200" dirty="0" smtClean="0"/>
              <a:t>General failure</a:t>
            </a:r>
          </a:p>
          <a:p>
            <a:pPr eaLnBrk="1" hangingPunct="1"/>
            <a:r>
              <a:rPr lang="en-US" sz="2600" dirty="0" smtClean="0"/>
              <a:t>You can solve many problems on your own, while others may require a professional.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2F28108-CE03-4B06-AE2F-8C1B00081B84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23</a:t>
            </a:fld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5842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E7CCB271-38B6-4DF9-A514-67953465034C}" type="slidenum">
              <a:rPr lang="en-US" sz="2600" b="1">
                <a:solidFill>
                  <a:schemeClr val="bg1"/>
                </a:solidFill>
              </a:rPr>
              <a:pPr/>
              <a:t>23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35843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7B3965D1-181E-4D37-8245-D8F510B7BD7C}" type="slidenum">
              <a:rPr lang="en-US" sz="2600" b="1">
                <a:solidFill>
                  <a:schemeClr val="bg1"/>
                </a:solidFill>
              </a:rPr>
              <a:pPr/>
              <a:t>23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3584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Identifying Common Computer Hardware Problems (continued)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162800" cy="3962400"/>
          </a:xfrm>
        </p:spPr>
        <p:txBody>
          <a:bodyPr/>
          <a:lstStyle/>
          <a:p>
            <a:pPr eaLnBrk="1" hangingPunct="1"/>
            <a:r>
              <a:rPr lang="en-US" sz="2600" b="1" dirty="0" smtClean="0"/>
              <a:t>Crashed Hard Drive:</a:t>
            </a:r>
          </a:p>
          <a:p>
            <a:pPr lvl="1" eaLnBrk="1" hangingPunct="1"/>
            <a:r>
              <a:rPr lang="en-US" sz="2200" dirty="0" smtClean="0"/>
              <a:t>Hard drives can stop working if they become overheated, are dropped or shaken, become worn out, or are infected with a virus.</a:t>
            </a:r>
          </a:p>
          <a:p>
            <a:pPr lvl="1" eaLnBrk="1" hangingPunct="1"/>
            <a:r>
              <a:rPr lang="en-US" sz="2200" dirty="0" smtClean="0"/>
              <a:t>To evaluate the condition of the drive: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dirty="0" smtClean="0"/>
              <a:t>Use a boot disk to determine if the drive is readable.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dirty="0" smtClean="0"/>
              <a:t>Use diagnostic and data recovery programs to locate and recover bad sectors.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dirty="0" smtClean="0"/>
              <a:t>Use a data recovery service.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95E65D3-E09F-43D9-AA08-9E389E91B97D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24</a:t>
            </a:fld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6866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E50893CA-4563-4CEA-844E-AB530DAA46D4}" type="slidenum">
              <a:rPr lang="en-US" sz="2600" b="1">
                <a:solidFill>
                  <a:schemeClr val="bg1"/>
                </a:solidFill>
              </a:rPr>
              <a:pPr/>
              <a:t>24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36867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D3A30D33-7F9B-4ECE-BC48-B1B06AB03DE4}" type="slidenum">
              <a:rPr lang="en-US" sz="2600" b="1">
                <a:solidFill>
                  <a:schemeClr val="bg1"/>
                </a:solidFill>
              </a:rPr>
              <a:pPr/>
              <a:t>24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3686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Identifying Common Computer Hardware Problems (continued)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467600" cy="3962400"/>
          </a:xfrm>
        </p:spPr>
        <p:txBody>
          <a:bodyPr/>
          <a:lstStyle/>
          <a:p>
            <a:pPr eaLnBrk="1" hangingPunct="1"/>
            <a:r>
              <a:rPr lang="en-US" sz="2600" b="1" dirty="0" smtClean="0"/>
              <a:t>Damaged Media:</a:t>
            </a:r>
          </a:p>
          <a:p>
            <a:pPr lvl="1" eaLnBrk="1" hangingPunct="1"/>
            <a:r>
              <a:rPr lang="en-US" sz="2200" dirty="0" smtClean="0"/>
              <a:t>Hard drives and other media eventually fail.</a:t>
            </a:r>
          </a:p>
          <a:p>
            <a:pPr lvl="1" eaLnBrk="1" hangingPunct="1"/>
            <a:r>
              <a:rPr lang="en-US" sz="2200" dirty="0" smtClean="0"/>
              <a:t>In many instances, you can recover data.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dirty="0" smtClean="0"/>
              <a:t>First, move the damaged media to a secure environment.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dirty="0" smtClean="0"/>
              <a:t>Second, inspect or test the media to determine what type of damage has occurred. The type of damage determines the type of recovery method to use.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dirty="0" smtClean="0"/>
              <a:t>Another option is to locate a disaster data recovery company to recover data from the computer.</a:t>
            </a:r>
          </a:p>
          <a:p>
            <a:pPr lvl="1" eaLnBrk="1" hangingPunct="1"/>
            <a:endParaRPr lang="en-US" sz="18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B1B64BE-C371-444F-A254-7904D097EDFF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25</a:t>
            </a:fld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7890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CBA39D5C-C5C6-475F-A394-B1AD1AE0EE84}" type="slidenum">
              <a:rPr lang="en-US" sz="2600" b="1">
                <a:solidFill>
                  <a:schemeClr val="bg1"/>
                </a:solidFill>
              </a:rPr>
              <a:pPr/>
              <a:t>25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37891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218A8F13-FD94-495D-99C6-1B3B1613560B}" type="slidenum">
              <a:rPr lang="en-US" sz="2600" b="1">
                <a:solidFill>
                  <a:schemeClr val="bg1"/>
                </a:solidFill>
              </a:rPr>
              <a:pPr/>
              <a:t>25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3789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Identifying Common Computer Hardware Problems (continued)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838256" cy="3962400"/>
          </a:xfrm>
        </p:spPr>
        <p:txBody>
          <a:bodyPr/>
          <a:lstStyle/>
          <a:p>
            <a:pPr eaLnBrk="1" hangingPunct="1"/>
            <a:r>
              <a:rPr lang="en-US" sz="2600" b="1" dirty="0" smtClean="0"/>
              <a:t>Printer Problems:</a:t>
            </a:r>
          </a:p>
          <a:p>
            <a:pPr lvl="1" eaLnBrk="1" hangingPunct="1"/>
            <a:r>
              <a:rPr lang="en-US" dirty="0" smtClean="0"/>
              <a:t>Paper jams stop printers from printing a file.</a:t>
            </a:r>
          </a:p>
          <a:p>
            <a:pPr lvl="1" eaLnBrk="1" hangingPunct="1"/>
            <a:r>
              <a:rPr lang="en-US" dirty="0" smtClean="0"/>
              <a:t>Using the wrong paper or using wrinkled or torn paper can cause a paper jam.</a:t>
            </a:r>
          </a:p>
          <a:p>
            <a:pPr lvl="1" eaLnBrk="1" hangingPunct="1"/>
            <a:r>
              <a:rPr lang="en-US" dirty="0" smtClean="0"/>
              <a:t>Faded images could mean one of three things:</a:t>
            </a:r>
          </a:p>
          <a:p>
            <a:pPr marL="1371600" lvl="2" indent="-457200" eaLnBrk="1" hangingPunct="1">
              <a:buFont typeface="+mj-lt"/>
              <a:buAutoNum type="arabicPeriod"/>
            </a:pPr>
            <a:r>
              <a:rPr lang="en-US" sz="2400" dirty="0" smtClean="0"/>
              <a:t>The toner is low or out.</a:t>
            </a:r>
          </a:p>
          <a:p>
            <a:pPr marL="1371600" lvl="2" indent="-457200" eaLnBrk="1" hangingPunct="1">
              <a:buFont typeface="+mj-lt"/>
              <a:buAutoNum type="arabicPeriod"/>
            </a:pPr>
            <a:r>
              <a:rPr lang="en-US" sz="2400" dirty="0" smtClean="0"/>
              <a:t>The print density is set too low.</a:t>
            </a:r>
          </a:p>
          <a:p>
            <a:pPr marL="1371600" lvl="2" indent="-457200" eaLnBrk="1" hangingPunct="1">
              <a:buFont typeface="+mj-lt"/>
              <a:buAutoNum type="arabicPeriod"/>
            </a:pPr>
            <a:r>
              <a:rPr lang="en-US" sz="2400" dirty="0" smtClean="0"/>
              <a:t>Economy mode printing is turned on.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8FFE788-FBA2-4375-8A18-51598CE80392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26</a:t>
            </a:fld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891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AA7DC843-3D8D-4486-A645-4FE3F0AF4B60}" type="slidenum">
              <a:rPr lang="en-US" sz="2600" b="1">
                <a:solidFill>
                  <a:schemeClr val="bg1"/>
                </a:solidFill>
              </a:rPr>
              <a:pPr/>
              <a:t>26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38915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2FD178C4-F767-48F4-9E1E-98A813064BEE}" type="slidenum">
              <a:rPr lang="en-US" sz="2600" b="1">
                <a:solidFill>
                  <a:schemeClr val="bg1"/>
                </a:solidFill>
              </a:rPr>
              <a:pPr/>
              <a:t>26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3891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Identifying Common Computer Hardware Problems (continued)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010400" cy="3962400"/>
          </a:xfrm>
        </p:spPr>
        <p:txBody>
          <a:bodyPr/>
          <a:lstStyle/>
          <a:p>
            <a:pPr eaLnBrk="1" hangingPunct="1"/>
            <a:r>
              <a:rPr lang="en-US" sz="2600" b="1" dirty="0" smtClean="0"/>
              <a:t>Printer Problems (continued):</a:t>
            </a:r>
          </a:p>
          <a:p>
            <a:pPr lvl="1" eaLnBrk="1" hangingPunct="1"/>
            <a:r>
              <a:rPr lang="en-US" sz="2200" dirty="0" smtClean="0"/>
              <a:t>If ink or toner comes off the paper when touched, look for three possible causes: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sz="2200" dirty="0" smtClean="0"/>
              <a:t>The fuser assembly might be damaged or need to be replaced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sz="2200" dirty="0" smtClean="0"/>
              <a:t>The toner cartridge could be defective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sz="2200" dirty="0" smtClean="0"/>
              <a:t>Some toner may have spilled into the printer.</a:t>
            </a:r>
          </a:p>
          <a:p>
            <a:pPr eaLnBrk="1" hangingPunct="1"/>
            <a:endParaRPr lang="en-US" sz="1800" dirty="0" smtClean="0"/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25DE837-05A7-42D3-8BFB-1B29A28E6174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27</a:t>
            </a:fld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9938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D6917BDE-07E9-4D42-A148-B6930CF33199}" type="slidenum">
              <a:rPr lang="en-US" sz="2600" b="1">
                <a:solidFill>
                  <a:schemeClr val="bg1"/>
                </a:solidFill>
              </a:rPr>
              <a:pPr/>
              <a:t>27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39939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42628EC2-8CAF-48A7-B1C6-5083EDEB5517}" type="slidenum">
              <a:rPr lang="en-US" sz="2600" b="1">
                <a:solidFill>
                  <a:schemeClr val="bg1"/>
                </a:solidFill>
              </a:rPr>
              <a:pPr/>
              <a:t>27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3994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Identifying Common Computer Hardware Problems (continued)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010400" cy="39624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Display Problems:</a:t>
            </a:r>
          </a:p>
          <a:p>
            <a:pPr lvl="1" eaLnBrk="1" hangingPunct="1"/>
            <a:r>
              <a:rPr lang="en-US" sz="2200" dirty="0" smtClean="0"/>
              <a:t>The hardware of a display consists of two elements: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z="1800" dirty="0" smtClean="0"/>
              <a:t>the monitor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z="1800" dirty="0" smtClean="0"/>
              <a:t>the video card.</a:t>
            </a:r>
          </a:p>
          <a:p>
            <a:pPr eaLnBrk="1" hangingPunct="1"/>
            <a:r>
              <a:rPr lang="en-US" sz="2400" dirty="0" smtClean="0"/>
              <a:t>To troubleshoot a display problem:</a:t>
            </a:r>
          </a:p>
          <a:p>
            <a:pPr lvl="1" eaLnBrk="1" hangingPunct="1"/>
            <a:r>
              <a:rPr lang="en-US" sz="2000" dirty="0" smtClean="0"/>
              <a:t>Check that the power cord is plugged in and the monitor cable is connected to the computer.</a:t>
            </a:r>
          </a:p>
          <a:p>
            <a:pPr lvl="1" eaLnBrk="1" hangingPunct="1"/>
            <a:r>
              <a:rPr lang="en-US" sz="2000" dirty="0" smtClean="0"/>
              <a:t>Verify that the monitor is turned on and settings are correct.</a:t>
            </a:r>
          </a:p>
          <a:p>
            <a:pPr lvl="1" eaLnBrk="1" hangingPunct="1"/>
            <a:r>
              <a:rPr lang="en-US" sz="2000" dirty="0" smtClean="0"/>
              <a:t>Update the video driver.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01F40CC-3611-4D92-837B-4EFE1AF884A8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28</a:t>
            </a:fld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0962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4FBA2CD4-6D83-4BEE-A640-7512EECF73EC}" type="slidenum">
              <a:rPr lang="en-US" sz="2600" b="1">
                <a:solidFill>
                  <a:schemeClr val="bg1"/>
                </a:solidFill>
              </a:rPr>
              <a:pPr/>
              <a:t>28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40963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B5067679-8D21-43FE-B4A2-E6FD5631FC5D}" type="slidenum">
              <a:rPr lang="en-US" sz="2600" b="1">
                <a:solidFill>
                  <a:schemeClr val="bg1"/>
                </a:solidFill>
              </a:rPr>
              <a:pPr/>
              <a:t>28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4096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Identifying Common Computer Hardware Problems (continued)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0104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b="1" dirty="0" smtClean="0"/>
              <a:t>Inoperable Hardware Devices: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When a hardware device does not work, it could be a software problem, an electrical problem, or a mechanical problem.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 small program called a driver instructs the operating system on how to operate specific hardware.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Other causes are incorrect installation of the software or hardware failure.</a:t>
            </a:r>
          </a:p>
          <a:p>
            <a:pPr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467A551-4A29-44F3-9EB5-5DA45BC0EC52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29</a:t>
            </a:fld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1986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7A9352F8-543F-45DB-BD55-4896C83EF432}" type="slidenum">
              <a:rPr lang="en-US" sz="2600" b="1">
                <a:solidFill>
                  <a:schemeClr val="bg1"/>
                </a:solidFill>
              </a:rPr>
              <a:pPr/>
              <a:t>29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41987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508C427D-6A61-4183-A58C-341880CF391C}" type="slidenum">
              <a:rPr lang="en-US" sz="2600" b="1">
                <a:solidFill>
                  <a:schemeClr val="bg1"/>
                </a:solidFill>
              </a:rPr>
              <a:pPr/>
              <a:t>29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4198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Identifying Common Computer Hardware Problems (continued)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010400" cy="3962400"/>
          </a:xfrm>
        </p:spPr>
        <p:txBody>
          <a:bodyPr/>
          <a:lstStyle/>
          <a:p>
            <a:pPr eaLnBrk="1" hangingPunct="1"/>
            <a:r>
              <a:rPr lang="en-US" sz="2600" b="1" dirty="0" smtClean="0"/>
              <a:t>Loss of Network or Internet Connectivity:</a:t>
            </a:r>
          </a:p>
          <a:p>
            <a:pPr lvl="1" eaLnBrk="1" hangingPunct="1"/>
            <a:r>
              <a:rPr lang="en-US" sz="2200" dirty="0" smtClean="0"/>
              <a:t>Common causes of connectivity problems:</a:t>
            </a:r>
          </a:p>
          <a:p>
            <a:pPr marL="1317625" lvl="1" eaLnBrk="1" hangingPunct="1">
              <a:buFont typeface="Wingdings" pitchFamily="2" charset="2"/>
              <a:buChar char="§"/>
            </a:pPr>
            <a:r>
              <a:rPr lang="en-US" dirty="0" smtClean="0"/>
              <a:t>The network provider’s system is not working properly.</a:t>
            </a:r>
          </a:p>
          <a:p>
            <a:pPr marL="1317625" lvl="1" eaLnBrk="1" hangingPunct="1">
              <a:buFont typeface="Wingdings" pitchFamily="2" charset="2"/>
              <a:buChar char="§"/>
            </a:pPr>
            <a:r>
              <a:rPr lang="en-US" dirty="0" smtClean="0"/>
              <a:t>Network adapters and switch ports do not match.</a:t>
            </a:r>
          </a:p>
          <a:p>
            <a:pPr marL="1317625" lvl="1" eaLnBrk="1" hangingPunct="1">
              <a:buFont typeface="Wingdings" pitchFamily="2" charset="2"/>
              <a:buChar char="§"/>
            </a:pPr>
            <a:r>
              <a:rPr lang="en-US" dirty="0" smtClean="0"/>
              <a:t>The network adapter is incompatible with the motherboard or other hardware components</a:t>
            </a:r>
            <a:r>
              <a:rPr lang="en-US" sz="2000" dirty="0" smtClean="0"/>
              <a:t>.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0E4D045-6443-4F6E-9C64-15DFC0380E3F}" type="slidenum">
              <a:rPr lang="en-US" smtClean="0">
                <a:ea typeface="ＭＳ Ｐゴシック" charset="-128"/>
                <a:cs typeface="ＭＳ Ｐゴシック" charset="-128"/>
              </a:rPr>
              <a:pPr/>
              <a:t>3</a:t>
            </a:fld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506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208B54E7-D077-4DE1-B6D4-570E134A060B}" type="slidenum">
              <a:rPr lang="en-US" sz="2600" b="1">
                <a:solidFill>
                  <a:schemeClr val="bg1"/>
                </a:solidFill>
              </a:rPr>
              <a:pPr/>
              <a:t>3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1507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AE7DADDE-D32A-44DD-996D-F9647A93DFAB}" type="slidenum">
              <a:rPr lang="en-US" sz="2600" b="1">
                <a:solidFill>
                  <a:schemeClr val="bg1"/>
                </a:solidFill>
              </a:rPr>
              <a:pPr/>
              <a:t>3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150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Protecting Computer Hardware from Theft and Damage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Theft and damage of computer hardware is a serious problem many organizations face.</a:t>
            </a:r>
          </a:p>
          <a:p>
            <a:pPr eaLnBrk="1" hangingPunct="1"/>
            <a:r>
              <a:rPr lang="en-US" sz="2400" dirty="0" smtClean="0"/>
              <a:t>Effects of theft and damaged hardware and equipment:</a:t>
            </a:r>
          </a:p>
          <a:p>
            <a:pPr marL="976313" eaLnBrk="1" hangingPunct="1">
              <a:buFont typeface="Courier New" pitchFamily="49" charset="0"/>
              <a:buChar char="o"/>
            </a:pPr>
            <a:r>
              <a:rPr lang="en-US" sz="2400" dirty="0" smtClean="0"/>
              <a:t>capital loss of equipment</a:t>
            </a:r>
          </a:p>
          <a:p>
            <a:pPr marL="976313" eaLnBrk="1" hangingPunct="1">
              <a:buFont typeface="Courier New" pitchFamily="49" charset="0"/>
              <a:buChar char="o"/>
            </a:pPr>
            <a:r>
              <a:rPr lang="en-US" sz="2400" dirty="0" smtClean="0"/>
              <a:t>related down time until it is replaced</a:t>
            </a:r>
          </a:p>
          <a:p>
            <a:pPr marL="976313" eaLnBrk="1" hangingPunct="1">
              <a:buFont typeface="Courier New" pitchFamily="49" charset="0"/>
              <a:buChar char="o"/>
            </a:pPr>
            <a:r>
              <a:rPr lang="en-US" sz="2400" dirty="0" smtClean="0"/>
              <a:t>losing sensitive and confidential information through theft or damage could have long-term consequences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4B71AF0-F648-4FF7-98DA-CE210F8E7C85}" type="slidenum">
              <a:rPr lang="en-US" smtClean="0">
                <a:ea typeface="ＭＳ Ｐゴシック" charset="-128"/>
                <a:cs typeface="ＭＳ Ｐゴシック" charset="-128"/>
              </a:rPr>
              <a:pPr/>
              <a:t>30</a:t>
            </a:fld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3010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5A6BB84C-8589-481F-916F-166497727D9D}" type="slidenum">
              <a:rPr lang="en-US" sz="2600" b="1">
                <a:solidFill>
                  <a:schemeClr val="bg1"/>
                </a:solidFill>
              </a:rPr>
              <a:pPr/>
              <a:t>30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43011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21CDA8F7-9C99-480B-905D-E264CB569D9C}" type="slidenum">
              <a:rPr lang="en-US" sz="2600" b="1">
                <a:solidFill>
                  <a:schemeClr val="bg1"/>
                </a:solidFill>
              </a:rPr>
              <a:pPr/>
              <a:t>30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4301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Identifying Common Computer Hardware Problems (continued)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391400" cy="3962400"/>
          </a:xfrm>
        </p:spPr>
        <p:txBody>
          <a:bodyPr/>
          <a:lstStyle/>
          <a:p>
            <a:pPr eaLnBrk="1" hangingPunct="1"/>
            <a:r>
              <a:rPr lang="en-US" sz="2600" b="1" dirty="0" smtClean="0"/>
              <a:t>Loss of Network or Internet Connectivity (continued):</a:t>
            </a:r>
          </a:p>
          <a:p>
            <a:pPr lvl="1" eaLnBrk="1" hangingPunct="1"/>
            <a:r>
              <a:rPr lang="en-US" dirty="0" smtClean="0"/>
              <a:t>Troubleshooting options:</a:t>
            </a:r>
          </a:p>
          <a:p>
            <a:pPr marL="1200150" lvl="1" eaLnBrk="1" hangingPunct="1">
              <a:buFont typeface="Wingdings" pitchFamily="2" charset="2"/>
              <a:buChar char="§"/>
            </a:pPr>
            <a:r>
              <a:rPr lang="en-US" dirty="0" smtClean="0"/>
              <a:t>Use the DOS ping command to test connectivity and isolate hardware problems and mismatched configurations.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3C59D51-89A4-4DA7-A0A9-ADD8BFFFD2B1}" type="slidenum">
              <a:rPr lang="en-US" smtClean="0">
                <a:ea typeface="ＭＳ Ｐゴシック" charset="-128"/>
                <a:cs typeface="ＭＳ Ｐゴシック" charset="-128"/>
              </a:rPr>
              <a:pPr/>
              <a:t>31</a:t>
            </a:fld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403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E4EDEAA5-1F1E-4F72-B1B8-A621B9074B64}" type="slidenum">
              <a:rPr lang="en-US" sz="2600" b="1">
                <a:solidFill>
                  <a:schemeClr val="bg1"/>
                </a:solidFill>
              </a:rPr>
              <a:pPr/>
              <a:t>31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44035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305EE63A-C334-4A38-9863-81796BF74AA7}" type="slidenum">
              <a:rPr lang="en-US" sz="2600" b="1">
                <a:solidFill>
                  <a:schemeClr val="bg1"/>
                </a:solidFill>
              </a:rPr>
              <a:pPr/>
              <a:t>31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4403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Identifying Common Computer Hardware Problems (continued)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391400" cy="3962400"/>
          </a:xfrm>
        </p:spPr>
        <p:txBody>
          <a:bodyPr/>
          <a:lstStyle/>
          <a:p>
            <a:pPr eaLnBrk="1" hangingPunct="1"/>
            <a:r>
              <a:rPr lang="en-US" sz="2600" b="1" dirty="0" smtClean="0"/>
              <a:t>Loss of Network or Internet Connectivity (continued):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440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429000"/>
            <a:ext cx="69469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B307CDD-E73A-4242-BDEC-28E0B0594FA7}" type="slidenum">
              <a:rPr lang="en-US" smtClean="0">
                <a:ea typeface="ＭＳ Ｐゴシック" charset="-128"/>
                <a:cs typeface="ＭＳ Ｐゴシック" charset="-128"/>
              </a:rPr>
              <a:pPr/>
              <a:t>32</a:t>
            </a:fld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5058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F700F041-8DEB-4F3A-8C0C-7A936552D228}" type="slidenum">
              <a:rPr lang="en-US" sz="2600" b="1">
                <a:solidFill>
                  <a:schemeClr val="bg1"/>
                </a:solidFill>
              </a:rPr>
              <a:pPr/>
              <a:t>32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45059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EE9FF1E7-0913-4992-B0B5-A913C83655E6}" type="slidenum">
              <a:rPr lang="en-US" sz="2600" b="1">
                <a:solidFill>
                  <a:schemeClr val="bg1"/>
                </a:solidFill>
              </a:rPr>
              <a:pPr/>
              <a:t>32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4506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Identifying Common Computer Hardware Problems (continued)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162800" cy="3962400"/>
          </a:xfrm>
        </p:spPr>
        <p:txBody>
          <a:bodyPr/>
          <a:lstStyle/>
          <a:p>
            <a:pPr eaLnBrk="1" hangingPunct="1"/>
            <a:r>
              <a:rPr lang="en-US" sz="2600" b="1" dirty="0" smtClean="0"/>
              <a:t>Loss of Network or Internet Connectivity (continued):</a:t>
            </a:r>
          </a:p>
          <a:p>
            <a:pPr lvl="1" eaLnBrk="1" hangingPunct="1"/>
            <a:r>
              <a:rPr lang="en-US" dirty="0" smtClean="0"/>
              <a:t>Verify that other computers on the same network and those plugged into the same switch are also experiencing network connectivity problems.</a:t>
            </a:r>
          </a:p>
          <a:p>
            <a:pPr lvl="1" eaLnBrk="1" hangingPunct="1"/>
            <a:r>
              <a:rPr lang="en-US" dirty="0" smtClean="0"/>
              <a:t>Restart the router.</a:t>
            </a:r>
          </a:p>
          <a:p>
            <a:pPr lvl="1" eaLnBrk="1" hangingPunct="1"/>
            <a:r>
              <a:rPr lang="en-US" dirty="0" smtClean="0"/>
              <a:t>Check the computer’s network card or board and verify it is using appropriate settings as indicated by the manufacturer.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97E1DD1-4D89-4615-B4AE-D0A6FE1F0AB0}" type="slidenum">
              <a:rPr lang="en-US" smtClean="0">
                <a:ea typeface="ＭＳ Ｐゴシック" charset="-128"/>
                <a:cs typeface="ＭＳ Ｐゴシック" charset="-128"/>
              </a:rPr>
              <a:pPr/>
              <a:t>33</a:t>
            </a:fld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6082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0B4B5638-60C4-4D62-8671-3CAF1D5D04A0}" type="slidenum">
              <a:rPr lang="en-US" sz="2600" b="1">
                <a:solidFill>
                  <a:schemeClr val="bg1"/>
                </a:solidFill>
              </a:rPr>
              <a:pPr/>
              <a:t>33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46083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1BDDDF1F-FE39-4971-87F4-55BABCF71732}" type="slidenum">
              <a:rPr lang="en-US" sz="2600" b="1">
                <a:solidFill>
                  <a:schemeClr val="bg1"/>
                </a:solidFill>
              </a:rPr>
              <a:pPr/>
              <a:t>33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4608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Identifying Common Computer Hardware Problems (continued)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010400" cy="3962400"/>
          </a:xfrm>
        </p:spPr>
        <p:txBody>
          <a:bodyPr/>
          <a:lstStyle/>
          <a:p>
            <a:pPr eaLnBrk="1" hangingPunct="1"/>
            <a:r>
              <a:rPr lang="en-US" sz="2600" b="1" dirty="0" smtClean="0"/>
              <a:t>Loss of Network or Internet Connectivity (continued):</a:t>
            </a:r>
          </a:p>
          <a:p>
            <a:pPr lvl="1" eaLnBrk="1" hangingPunct="1"/>
            <a:r>
              <a:rPr lang="en-US" dirty="0" smtClean="0"/>
              <a:t>Try another network cable.</a:t>
            </a:r>
          </a:p>
          <a:p>
            <a:pPr lvl="1" eaLnBrk="1" hangingPunct="1"/>
            <a:r>
              <a:rPr lang="en-US" dirty="0" smtClean="0"/>
              <a:t>If you are using a wireless router within a home, beware of signal interference from other home appliances.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***Quick Recap***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one reason for ink or toner to come off of the paper when touched?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This software program instructs the operating system on how to operate specific hardware.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2CFCB8-A5B5-4399-9EE4-9F3F4DC4A4A3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A46AEA7-0056-4A0C-BD24-ABDA18968B46}" type="slidenum">
              <a:rPr lang="en-US" smtClean="0">
                <a:ea typeface="ＭＳ Ｐゴシック" charset="-128"/>
                <a:cs typeface="ＭＳ Ｐゴシック" charset="-128"/>
              </a:rPr>
              <a:pPr/>
              <a:t>4</a:t>
            </a:fld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530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D609E95C-5969-4237-B0D6-86F7229C09CC}" type="slidenum">
              <a:rPr lang="en-US" sz="2600" b="1">
                <a:solidFill>
                  <a:schemeClr val="bg1"/>
                </a:solidFill>
              </a:rPr>
              <a:pPr/>
              <a:t>4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2531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67288FFF-B596-426E-806B-2617FC2EA1A3}" type="slidenum">
              <a:rPr lang="en-US" sz="2600" b="1">
                <a:solidFill>
                  <a:schemeClr val="bg1"/>
                </a:solidFill>
              </a:rPr>
              <a:pPr/>
              <a:t>4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253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Protecting Computer Hardware from Theft and Damage (continued)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In addition, apply the following safeguards to help protect computer hardware from theft:</a:t>
            </a:r>
          </a:p>
          <a:p>
            <a:pPr lvl="1" eaLnBrk="1" hangingPunct="1"/>
            <a:r>
              <a:rPr lang="en-US" sz="2000" dirty="0" smtClean="0"/>
              <a:t>Use security locks and/or tabs to secure the equipment to the desk or other furniture.</a:t>
            </a:r>
          </a:p>
          <a:p>
            <a:pPr lvl="1" eaLnBrk="1" hangingPunct="1"/>
            <a:r>
              <a:rPr lang="en-US" sz="2000" dirty="0" smtClean="0"/>
              <a:t>Attach an alarm that will sound if the equipment is moved from its designated location.</a:t>
            </a:r>
          </a:p>
          <a:p>
            <a:pPr lvl="1" eaLnBrk="1" hangingPunct="1"/>
            <a:r>
              <a:rPr lang="en-US" sz="2000" dirty="0" smtClean="0"/>
              <a:t>Mark all equipment with an identification tag or symbol that can be traced.</a:t>
            </a:r>
          </a:p>
          <a:p>
            <a:pPr lvl="1" eaLnBrk="1" hangingPunct="1"/>
            <a:r>
              <a:rPr lang="en-US" sz="2000" dirty="0" smtClean="0"/>
              <a:t>Insure the equipment.</a:t>
            </a:r>
          </a:p>
          <a:p>
            <a:pPr lvl="1" eaLnBrk="1" hangingPunct="1"/>
            <a:r>
              <a:rPr lang="en-US" sz="2000" dirty="0" smtClean="0"/>
              <a:t>Use a designated schedule to back up data to a separate system.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***Quick Recap***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one effect damaged hardware or equipment has on a business or an individual user?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some safeguards to help protect against theft or damage?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2CFCB8-A5B5-4399-9EE4-9F3F4DC4A4A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E5E0F0-90F5-49E5-8C93-C855C656AFF2}" type="slidenum">
              <a:rPr lang="en-US" smtClean="0">
                <a:ea typeface="ＭＳ Ｐゴシック" charset="-128"/>
                <a:cs typeface="ＭＳ Ｐゴシック" charset="-128"/>
              </a:rPr>
              <a:pPr/>
              <a:t>6</a:t>
            </a:fld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55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89813BAE-E3C9-488A-8C30-F4B098B40252}" type="slidenum">
              <a:rPr lang="en-US" sz="2600" b="1">
                <a:solidFill>
                  <a:schemeClr val="bg1"/>
                </a:solidFill>
              </a:rPr>
              <a:pPr/>
              <a:t>6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3555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9D4996CF-9A24-4B24-9B19-00379CD94CE9}" type="slidenum">
              <a:rPr lang="en-US" sz="2600" b="1">
                <a:solidFill>
                  <a:schemeClr val="bg1"/>
                </a:solidFill>
              </a:rPr>
              <a:pPr/>
              <a:t>6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355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Safeguarding Data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In most instances, hardware can be replaced when it is stolen or damaged.</a:t>
            </a:r>
          </a:p>
          <a:p>
            <a:pPr eaLnBrk="1" hangingPunct="1"/>
            <a:r>
              <a:rPr lang="en-US" sz="2400" dirty="0" smtClean="0"/>
              <a:t>Data, on the other hand, is a critical component of most businesses and is not easily replaced.</a:t>
            </a:r>
          </a:p>
          <a:p>
            <a:pPr eaLnBrk="1" hangingPunct="1"/>
            <a:r>
              <a:rPr lang="en-US" sz="2400" dirty="0" smtClean="0"/>
              <a:t>The risk and severity of data theft is increasing due to four predominant factors:</a:t>
            </a:r>
          </a:p>
          <a:p>
            <a:pPr lvl="1" eaLnBrk="1" hangingPunct="1"/>
            <a:r>
              <a:rPr lang="en-US" sz="2000" dirty="0" smtClean="0"/>
              <a:t>The value of data stored on computers.</a:t>
            </a:r>
          </a:p>
          <a:p>
            <a:pPr lvl="1" eaLnBrk="1" hangingPunct="1"/>
            <a:r>
              <a:rPr lang="en-US" sz="2000" dirty="0" smtClean="0"/>
              <a:t>Massive amounts of confidential data being stored.</a:t>
            </a:r>
          </a:p>
          <a:p>
            <a:pPr lvl="1" eaLnBrk="1" hangingPunct="1"/>
            <a:r>
              <a:rPr lang="en-US" sz="2000" dirty="0" smtClean="0"/>
              <a:t>Increased use of mobile devices outside a secure network.</a:t>
            </a:r>
          </a:p>
          <a:p>
            <a:pPr lvl="1" eaLnBrk="1" hangingPunct="1"/>
            <a:r>
              <a:rPr lang="en-US" sz="2000" dirty="0" smtClean="0"/>
              <a:t>Increased proficiency of data hackers and thieves.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23A59CB-FB5D-43DF-9D49-037D553A8FF1}" type="slidenum">
              <a:rPr lang="en-US" smtClean="0">
                <a:ea typeface="ＭＳ Ｐゴシック" charset="-128"/>
                <a:cs typeface="ＭＳ Ｐゴシック" charset="-128"/>
              </a:rPr>
              <a:pPr/>
              <a:t>7</a:t>
            </a:fld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578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384DD906-C08C-4652-8B59-5A8DA482DA2F}" type="slidenum">
              <a:rPr lang="en-US" sz="2600" b="1">
                <a:solidFill>
                  <a:schemeClr val="bg1"/>
                </a:solidFill>
              </a:rPr>
              <a:pPr/>
              <a:t>7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4579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6F326781-23C3-4C70-A57D-F8608DA85BD2}" type="slidenum">
              <a:rPr lang="en-US" sz="2600" b="1">
                <a:solidFill>
                  <a:schemeClr val="bg1"/>
                </a:solidFill>
              </a:rPr>
              <a:pPr/>
              <a:t>7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458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Safeguarding Data (continued)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Encryption is a secure process for keeping confidential information private.</a:t>
            </a:r>
          </a:p>
          <a:p>
            <a:pPr eaLnBrk="1" hangingPunct="1"/>
            <a:r>
              <a:rPr lang="en-US" sz="2400" dirty="0" smtClean="0"/>
              <a:t>The data is scrambled mathematically with a password or a password key and is unreadable until it is decrypted.</a:t>
            </a:r>
          </a:p>
          <a:p>
            <a:pPr eaLnBrk="1" hangingPunct="1"/>
            <a:r>
              <a:rPr lang="en-US" sz="2400" b="1" dirty="0" smtClean="0"/>
              <a:t>Data Backup:</a:t>
            </a:r>
          </a:p>
          <a:p>
            <a:pPr lvl="1" eaLnBrk="1" hangingPunct="1"/>
            <a:r>
              <a:rPr lang="en-US" sz="2000" dirty="0" smtClean="0"/>
              <a:t>Even saved data can be lost or corrupted by equipment failure, software viruses hackers, fire or water damage, or power irregularities.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ED83005-59F1-4BFB-8FD9-B66D8B636606}" type="slidenum">
              <a:rPr lang="en-US" smtClean="0">
                <a:ea typeface="ＭＳ Ｐゴシック" charset="-128"/>
                <a:cs typeface="ＭＳ Ｐゴシック" charset="-128"/>
              </a:rPr>
              <a:pPr/>
              <a:t>8</a:t>
            </a:fld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602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4F77B6F8-7E38-48E7-904D-F9C4427F0696}" type="slidenum">
              <a:rPr lang="en-US" sz="2600" b="1">
                <a:solidFill>
                  <a:schemeClr val="bg1"/>
                </a:solidFill>
              </a:rPr>
              <a:pPr/>
              <a:t>8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5603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C75093CF-78E6-4FA9-AF6D-91DDEAD11693}" type="slidenum">
              <a:rPr lang="en-US" sz="2600" b="1">
                <a:solidFill>
                  <a:schemeClr val="bg1"/>
                </a:solidFill>
              </a:rPr>
              <a:pPr/>
              <a:t>8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560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Safeguarding Data (continued)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Data Backup (continued):</a:t>
            </a:r>
          </a:p>
          <a:p>
            <a:pPr lvl="1" eaLnBrk="1" hangingPunct="1"/>
            <a:r>
              <a:rPr lang="en-US" dirty="0" smtClean="0"/>
              <a:t>Backup procedures should place priority on files that would be difficult or impossible to replace or reconstruct if they were lost, such as a company’s financial statements, important projects, and works in progress.</a:t>
            </a:r>
          </a:p>
          <a:p>
            <a:pPr lvl="1" eaLnBrk="1" hangingPunct="1"/>
            <a:r>
              <a:rPr lang="en-US" dirty="0" smtClean="0"/>
              <a:t>Because data is so valuable, you must back up important files regularly to removable disks or some other independent storage device.</a:t>
            </a:r>
          </a:p>
          <a:p>
            <a:pPr lvl="1"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23A59CB-FB5D-43DF-9D49-037D553A8FF1}" type="slidenum">
              <a:rPr lang="en-US" smtClean="0">
                <a:ea typeface="ＭＳ Ｐゴシック" charset="-128"/>
                <a:cs typeface="ＭＳ Ｐゴシック" charset="-128"/>
              </a:rPr>
              <a:pPr/>
              <a:t>9</a:t>
            </a:fld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578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384DD906-C08C-4652-8B59-5A8DA482DA2F}" type="slidenum">
              <a:rPr lang="en-US" sz="2600" b="1">
                <a:solidFill>
                  <a:schemeClr val="bg1"/>
                </a:solidFill>
              </a:rPr>
              <a:pPr/>
              <a:t>9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4579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6F326781-23C3-4C70-A57D-F8608DA85BD2}" type="slidenum">
              <a:rPr lang="en-US" sz="2600" b="1">
                <a:solidFill>
                  <a:schemeClr val="bg1"/>
                </a:solidFill>
              </a:rPr>
              <a:pPr/>
              <a:t>9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458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Safeguarding Data (continued)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dirty="0" smtClean="0"/>
              <a:t>After backup, people and businesses need to keep the storage media in a separate location away from their backed up computers.  </a:t>
            </a:r>
          </a:p>
          <a:p>
            <a:pPr lvl="1" eaLnBrk="1" hangingPunct="1">
              <a:buNone/>
            </a:pPr>
            <a:endParaRPr lang="en-US" sz="20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6600FF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5C00E7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6600FF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5C00E7"/>
        </a:accent6>
        <a:hlink>
          <a:srgbClr val="99CC00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14680</TotalTime>
  <Words>1943</Words>
  <Application>Microsoft Office PowerPoint</Application>
  <PresentationFormat>On-screen Show (4:3)</PresentationFormat>
  <Paragraphs>297</Paragraphs>
  <Slides>34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ＭＳ Ｐゴシック</vt:lpstr>
      <vt:lpstr>Arial</vt:lpstr>
      <vt:lpstr>Courier New</vt:lpstr>
      <vt:lpstr>Times New Roman</vt:lpstr>
      <vt:lpstr>Wingdings</vt:lpstr>
      <vt:lpstr>Capsules</vt:lpstr>
      <vt:lpstr>Lesson 3 Computer Protection</vt:lpstr>
      <vt:lpstr>Objectives</vt:lpstr>
      <vt:lpstr>Protecting Computer Hardware from Theft and Damage</vt:lpstr>
      <vt:lpstr>Protecting Computer Hardware from Theft and Damage (continued)</vt:lpstr>
      <vt:lpstr>***Quick Recap***</vt:lpstr>
      <vt:lpstr>Safeguarding Data</vt:lpstr>
      <vt:lpstr>Safeguarding Data (continued)</vt:lpstr>
      <vt:lpstr>Safeguarding Data (continued)</vt:lpstr>
      <vt:lpstr>Safeguarding Data (continued)</vt:lpstr>
      <vt:lpstr>***Quick Recap***</vt:lpstr>
      <vt:lpstr>Identifying Environmental Factors that Can Damage Computers</vt:lpstr>
      <vt:lpstr>Identifying Environmental Factors that Can Damage Computers</vt:lpstr>
      <vt:lpstr>Identifying Environmental Factors that Can Damage Computers (cont.)</vt:lpstr>
      <vt:lpstr>Identifying Environmental Factors that Can Damage Computers (cont.)</vt:lpstr>
      <vt:lpstr>Identifying Environmental Factors that Can Damage Computers (cont.)</vt:lpstr>
      <vt:lpstr>Identifying Environmental Factors that Can Damage Computers (cont.)</vt:lpstr>
      <vt:lpstr>***Quick Recap***</vt:lpstr>
      <vt:lpstr>Protecting Computers from Power Loss and Fluctuation</vt:lpstr>
      <vt:lpstr>Protecting Computers from Power Loss and Fluctuation (continued)</vt:lpstr>
      <vt:lpstr>Protecting Computers from Power Loss and Fluctuation (continued)</vt:lpstr>
      <vt:lpstr>***Quick Recap***</vt:lpstr>
      <vt:lpstr>Identifying Common Computer Hardware Problems</vt:lpstr>
      <vt:lpstr>Identifying Common Computer Hardware Problems (continued)</vt:lpstr>
      <vt:lpstr>Identifying Common Computer Hardware Problems (continued)</vt:lpstr>
      <vt:lpstr>Identifying Common Computer Hardware Problems (continued)</vt:lpstr>
      <vt:lpstr>Identifying Common Computer Hardware Problems (continued)</vt:lpstr>
      <vt:lpstr>Identifying Common Computer Hardware Problems (continued)</vt:lpstr>
      <vt:lpstr>Identifying Common Computer Hardware Problems (continued)</vt:lpstr>
      <vt:lpstr>Identifying Common Computer Hardware Problems (continued)</vt:lpstr>
      <vt:lpstr>Identifying Common Computer Hardware Problems (continued)</vt:lpstr>
      <vt:lpstr>Identifying Common Computer Hardware Problems (continued)</vt:lpstr>
      <vt:lpstr>Identifying Common Computer Hardware Problems (continued)</vt:lpstr>
      <vt:lpstr>Identifying Common Computer Hardware Problems (continued)</vt:lpstr>
      <vt:lpstr>***Quick Recap***</vt:lpstr>
    </vt:vector>
  </TitlesOfParts>
  <Company>Course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3 Computer Protection</dc:title>
  <dc:creator>Dawna</dc:creator>
  <cp:lastModifiedBy>Ryan Switzer</cp:lastModifiedBy>
  <cp:revision>357</cp:revision>
  <dcterms:created xsi:type="dcterms:W3CDTF">2001-06-11T01:47:29Z</dcterms:created>
  <dcterms:modified xsi:type="dcterms:W3CDTF">2017-03-28T16:56:41Z</dcterms:modified>
</cp:coreProperties>
</file>